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510" r:id="rId4"/>
    <p:sldId id="511" r:id="rId5"/>
    <p:sldId id="508" r:id="rId6"/>
    <p:sldId id="258" r:id="rId7"/>
    <p:sldId id="262" r:id="rId8"/>
    <p:sldId id="261" r:id="rId9"/>
    <p:sldId id="264" r:id="rId10"/>
    <p:sldId id="509" r:id="rId11"/>
    <p:sldId id="266" r:id="rId12"/>
    <p:sldId id="267" r:id="rId13"/>
    <p:sldId id="263" r:id="rId14"/>
    <p:sldId id="265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embeddedFontLst>
    <p:embeddedFont>
      <p:font typeface="Garamond" panose="02020404030301010803" pitchFamily="18" charset="0"/>
      <p:regular r:id="rId28"/>
      <p:bold r:id="rId29"/>
      <p:italic r:id="rId30"/>
      <p:boldItalic r:id="rId31"/>
    </p:embeddedFont>
    <p:embeddedFont>
      <p:font typeface="Lexend" pitchFamily="2" charset="77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3"/>
    <p:restoredTop sz="94737"/>
  </p:normalViewPr>
  <p:slideViewPr>
    <p:cSldViewPr snapToGrid="0">
      <p:cViewPr varScale="1">
        <p:scale>
          <a:sx n="139" d="100"/>
          <a:sy n="139" d="100"/>
        </p:scale>
        <p:origin x="168" y="8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99D54A74-209D-2BC7-2E4B-94A5E6981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87DD2821-D121-CCF4-3CC3-C08A35BF5C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56BFBC12-7AB6-92BD-3EC0-858CAA9608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864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602D183-FBBB-9810-15A4-8CD30EC62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EC19EE13-7456-189D-695F-334E84DD10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519E0CF5-5295-4B7D-D1D5-9EE08BF1F8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1558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09ADD295-01C1-356B-24B4-3C51F3F79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830077D1-D92A-DF98-9DB1-018FD4598F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C507F253-6AF1-BE78-E43A-9E0DE24B8B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0247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46546D53-3B21-698B-4267-E74800C1B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954FF5DA-BA4D-889B-DDB0-5400FEC9A5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8EF495EB-77C1-F849-A97A-5E4F55A1CA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55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22DDD4EB-D6C7-D70B-FF1E-7E84BD2DA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CCC3EC50-3F10-03AB-F411-6642D216DA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EBD5FA89-A740-EF8D-AEA6-D7184E57AB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767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7E620B56-9EE9-85A1-4B6F-0B85EE18D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FF1EA0F4-C620-1FEC-7EF1-550A4D4260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AED11EA5-F841-EAFE-6C90-45E889B287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2650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5E15CB35-8535-DBBE-BF94-D52EE8076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6D10C60A-06B6-19D2-D90F-248B4125E7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0906217D-1322-66BE-918E-EE8920C619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8058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94076BD7-B91C-BB3C-BB15-1A9A71075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22DAE339-85CE-6874-0A9A-607715D7C1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FD6D5089-136D-E155-579A-58864A10E4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3645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D17953E5-1455-32E7-6015-707769BA7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C9881FD1-EA42-418C-461B-9642E6368A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F58A960C-D816-AF3C-97A3-C6B8E522EE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8308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7524AA64-E9C5-6CCE-44B7-75BDA321B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831E3E4E-36CA-1D03-A127-FF72F66C8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1BC00EDB-5E8D-0F26-18F2-2E7954D3C2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708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07cfe2ae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07cfe2ae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A0DAF3B6-D095-215D-18A0-3430EC97D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D5F3FF42-7225-DC55-466E-0CB46C2B81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CDA58558-9915-1272-F887-FD249E3B54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9790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9C8C3426-15DB-8BE2-43D7-5A9DB2666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89957473-30E0-71E5-DDF5-8086EBADF4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E8200705-EB00-6C36-16CD-FCABFB0686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26575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F893C87-0A9F-0679-A43B-D957A61D1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0532299D-8EF2-05BC-1D52-66314948C4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6437134B-8E0F-20F4-F3D8-14D29363A2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9165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104C8882-E8F8-984D-C04D-89B49E686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C80224C2-9406-E930-3C7D-C65C5E0ABF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66ED947B-E1F0-093F-82CA-B59E82E81F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7364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C68C9FFD-4F31-2D3C-0B1B-C1FEA8ED7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CB044C6C-9443-C63B-A6D7-C17FCB4B79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EAB9F41E-950D-DE20-869B-0F3831AF26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723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6B72BF39-086E-D0A5-D237-9EBD21258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2B0339FD-31FA-D5BE-7D8F-7F163F8106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A3F87174-0D15-32B5-35C0-9865E20D82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459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7927E88C-4F29-4B39-057D-0A0CE6F34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882565DF-C846-CF92-5FD3-9821BE5B36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C708087E-0DE1-97EF-6C97-35B4BD1FD9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455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53286D08-FB0D-8C94-124A-332046D61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9135A3BB-E547-9375-09DA-372CA4410C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3C0EEDA4-77D8-D339-60CA-CD5E1ED6FC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829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335002E8-91BA-FB2F-DE10-5E85D0873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C0D8C7A8-9591-5780-978C-440850CECA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BD8DC58A-B6B1-B958-69F7-B194D756A5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499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51966A4C-07E8-FB24-F22F-5412D6A74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DE38AD5B-FB8B-0C10-7560-D5EEF8D419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C3EDB465-4662-53C1-8148-22F2C04DFA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010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>
          <a:extLst>
            <a:ext uri="{FF2B5EF4-FFF2-40B4-BE49-F238E27FC236}">
              <a16:creationId xmlns:a16="http://schemas.microsoft.com/office/drawing/2014/main" id="{C16B21CB-7BFD-EE2D-460D-6739E14A3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07cfe2aee_0_40:notes">
            <a:extLst>
              <a:ext uri="{FF2B5EF4-FFF2-40B4-BE49-F238E27FC236}">
                <a16:creationId xmlns:a16="http://schemas.microsoft.com/office/drawing/2014/main" id="{15BF9DAF-F667-FB5C-32ED-204867DC04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07cfe2aee_0_40:notes">
            <a:extLst>
              <a:ext uri="{FF2B5EF4-FFF2-40B4-BE49-F238E27FC236}">
                <a16:creationId xmlns:a16="http://schemas.microsoft.com/office/drawing/2014/main" id="{4E73D206-24DF-FE3C-598D-97E6939589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69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s://www.hologen-network.eu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778950"/>
            <a:ext cx="9144000" cy="369300"/>
          </a:xfrm>
          <a:prstGeom prst="rect">
            <a:avLst/>
          </a:prstGeom>
          <a:solidFill>
            <a:srgbClr val="3A7D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13" title="hologen_logo_w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50" y="1087775"/>
            <a:ext cx="7885348" cy="12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32150" y="2456975"/>
            <a:ext cx="7885500" cy="9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6000"/>
              </a:lnSpc>
              <a:spcBef>
                <a:spcPts val="0"/>
              </a:spcBef>
              <a:spcAft>
                <a:spcPts val="1900"/>
              </a:spcAft>
              <a:buNone/>
            </a:pPr>
            <a:r>
              <a:rPr lang="en" sz="2400" b="1">
                <a:solidFill>
                  <a:srgbClr val="828386"/>
                </a:solidFill>
                <a:latin typeface="Lexend"/>
                <a:ea typeface="Lexend"/>
                <a:cs typeface="Lexend"/>
                <a:sym typeface="Lexend"/>
              </a:rPr>
              <a:t>Advancing the </a:t>
            </a:r>
            <a:r>
              <a:rPr lang="en" sz="24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development</a:t>
            </a:r>
            <a:r>
              <a:rPr lang="en" sz="2400" b="1">
                <a:solidFill>
                  <a:srgbClr val="828386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lang="en" sz="24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implementation</a:t>
            </a:r>
            <a:r>
              <a:rPr lang="en" sz="2400" b="1">
                <a:solidFill>
                  <a:srgbClr val="828386"/>
                </a:solidFill>
                <a:latin typeface="Lexend"/>
                <a:ea typeface="Lexend"/>
                <a:cs typeface="Lexend"/>
                <a:sym typeface="Lexend"/>
              </a:rPr>
              <a:t> of </a:t>
            </a:r>
            <a:r>
              <a:rPr lang="en" sz="24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hologenomics</a:t>
            </a:r>
            <a:r>
              <a:rPr lang="en" sz="2400" b="1">
                <a:solidFill>
                  <a:srgbClr val="828386"/>
                </a:solidFill>
                <a:latin typeface="Lexend"/>
                <a:ea typeface="Lexend"/>
                <a:cs typeface="Lexend"/>
                <a:sym typeface="Lexend"/>
              </a:rPr>
              <a:t> in biological sciences</a:t>
            </a:r>
            <a:endParaRPr sz="2400" b="1">
              <a:solidFill>
                <a:srgbClr val="828386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481500" y="2479613"/>
            <a:ext cx="7885500" cy="93720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0" y="47742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9050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Funded by the European Union under Grant Agreement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101169005</a:t>
            </a:r>
            <a:endParaRPr sz="1200">
              <a:solidFill>
                <a:schemeClr val="lt1"/>
              </a:solidFill>
              <a:uFill>
                <a:noFill/>
              </a:u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8150" y="4533975"/>
            <a:ext cx="696550" cy="4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5287550" y="25350"/>
            <a:ext cx="3831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www.hologen-network.org </a:t>
            </a:r>
            <a:endParaRPr sz="18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7C9862-8F55-5052-F600-5A9E31948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717137"/>
            <a:ext cx="7772400" cy="352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329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8B1CA91D-5559-A9BA-314F-39C911ACF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64633FAA-8B16-C892-8713-A2CF46EEFBE9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5383FA92-28F5-59D0-1183-96D66C0C6F56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0BF789-8ECA-E906-2B94-09922E214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76" y="604568"/>
            <a:ext cx="4934240" cy="32302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E96CA2-2AF4-2728-C334-ED010A09C3C7}"/>
              </a:ext>
            </a:extLst>
          </p:cNvPr>
          <p:cNvSpPr txBox="1"/>
          <p:nvPr/>
        </p:nvSpPr>
        <p:spPr>
          <a:xfrm>
            <a:off x="5011609" y="1615419"/>
            <a:ext cx="146482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i="0" u="none" strike="noStrike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Antti </a:t>
            </a:r>
            <a:r>
              <a:rPr lang="en-GB" sz="900" i="0" u="none" strike="noStrike" dirty="0" err="1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Karkman</a:t>
            </a:r>
            <a:endParaRPr lang="en-NO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F992A7-AC91-68E9-A03B-1E4CFF206B46}"/>
              </a:ext>
            </a:extLst>
          </p:cNvPr>
          <p:cNvSpPr txBox="1"/>
          <p:nvPr/>
        </p:nvSpPr>
        <p:spPr>
          <a:xfrm>
            <a:off x="5011609" y="3388517"/>
            <a:ext cx="175376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i="0" u="none" strike="noStrike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Pranvera Hiseni</a:t>
            </a:r>
            <a:endParaRPr lang="en-NO" sz="900" dirty="0"/>
          </a:p>
        </p:txBody>
      </p:sp>
    </p:spTree>
    <p:extLst>
      <p:ext uri="{BB962C8B-B14F-4D97-AF65-F5344CB8AC3E}">
        <p14:creationId xmlns:p14="http://schemas.microsoft.com/office/powerpoint/2010/main" val="3610459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562AAD05-33E0-4D36-5383-5679FBEDB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423F7FEC-8213-BE3C-8D35-CFC186CEE17D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5E0B9E9A-DB06-9D21-BFDF-4356007ED771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218E98-D431-ED90-FA06-D29160074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75" y="717614"/>
            <a:ext cx="5044883" cy="250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3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8A1F2251-85B3-96BC-E049-5FF10E6A4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E88FBF0E-1BA2-C3E3-3B71-2A66BF581112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3F121481-8E28-3AD0-4227-D7C3030FBA75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408D6000-3E61-E63C-C0AC-693EE02A762C}"/>
              </a:ext>
            </a:extLst>
          </p:cNvPr>
          <p:cNvSpPr/>
          <p:nvPr/>
        </p:nvSpPr>
        <p:spPr>
          <a:xfrm>
            <a:off x="240092" y="654752"/>
            <a:ext cx="5690257" cy="614149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4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HoloGen Drive</a:t>
            </a:r>
          </a:p>
          <a:p>
            <a:r>
              <a:rPr lang="en-GB" sz="1100" b="1" dirty="0">
                <a:solidFill>
                  <a:schemeClr val="bg1">
                    <a:lumMod val="50000"/>
                  </a:schemeClr>
                </a:solidFill>
                <a:latin typeface="Lexend"/>
                <a:ea typeface="Lexend"/>
                <a:cs typeface="Lexend"/>
                <a:sym typeface="Lexend"/>
              </a:rPr>
              <a:t>https://</a:t>
            </a:r>
            <a:r>
              <a:rPr lang="en-GB" sz="1100" b="1" dirty="0" err="1">
                <a:solidFill>
                  <a:schemeClr val="bg1">
                    <a:lumMod val="50000"/>
                  </a:schemeClr>
                </a:solidFill>
                <a:latin typeface="Lexend"/>
                <a:ea typeface="Lexend"/>
                <a:cs typeface="Lexend"/>
                <a:sym typeface="Lexend"/>
              </a:rPr>
              <a:t>tinyurl.com</a:t>
            </a:r>
            <a:r>
              <a:rPr lang="en-GB" sz="1100" b="1" dirty="0">
                <a:solidFill>
                  <a:schemeClr val="bg1">
                    <a:lumMod val="50000"/>
                  </a:schemeClr>
                </a:solidFill>
                <a:latin typeface="Lexend"/>
                <a:ea typeface="Lexend"/>
                <a:cs typeface="Lexend"/>
                <a:sym typeface="Lexend"/>
              </a:rPr>
              <a:t>/</a:t>
            </a:r>
            <a:r>
              <a:rPr lang="en-GB" sz="1100" b="1" dirty="0" err="1">
                <a:solidFill>
                  <a:schemeClr val="bg1">
                    <a:lumMod val="50000"/>
                  </a:schemeClr>
                </a:solidFill>
                <a:latin typeface="Lexend"/>
                <a:ea typeface="Lexend"/>
                <a:cs typeface="Lexend"/>
                <a:sym typeface="Lexend"/>
              </a:rPr>
              <a:t>HoloGenDrive</a:t>
            </a:r>
            <a:endParaRPr lang="en-GB" sz="1100" b="1" dirty="0">
              <a:solidFill>
                <a:schemeClr val="bg1">
                  <a:lumMod val="50000"/>
                </a:schemeClr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" name="Google Shape;157;p22">
            <a:extLst>
              <a:ext uri="{FF2B5EF4-FFF2-40B4-BE49-F238E27FC236}">
                <a16:creationId xmlns:a16="http://schemas.microsoft.com/office/drawing/2014/main" id="{FE6D9C69-EB37-F6BA-4009-8AAA61514DF4}"/>
              </a:ext>
            </a:extLst>
          </p:cNvPr>
          <p:cNvSpPr txBox="1"/>
          <p:nvPr/>
        </p:nvSpPr>
        <p:spPr>
          <a:xfrm>
            <a:off x="240092" y="1549040"/>
            <a:ext cx="4112168" cy="2015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Grant Agreement</a:t>
            </a:r>
          </a:p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Consortium Agreement</a:t>
            </a:r>
          </a:p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Folders</a:t>
            </a:r>
          </a:p>
          <a:p>
            <a:pPr marL="644525" lvl="8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Deliverables</a:t>
            </a:r>
          </a:p>
          <a:p>
            <a:pPr marL="644525" lvl="8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sz="1600" dirty="0" err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TrainingEvents</a:t>
            </a:r>
            <a:endParaRPr lang="en-GB" sz="16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C00000"/>
                </a:solidFill>
                <a:latin typeface="Lexend"/>
                <a:ea typeface="Lexend"/>
                <a:cs typeface="Lexend"/>
                <a:sym typeface="Lexend"/>
              </a:rPr>
              <a:t>HoloGen in a nutshell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6DBB0B-4243-FEF8-C21E-68AA4A33E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64" y="1508153"/>
            <a:ext cx="3123349" cy="316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29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D00C55C9-21CD-A3DF-8048-87D85336B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9A28F5F2-17EA-D837-BCCB-720F3F68DECC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633C3899-FDEE-63C7-7002-6897BCCD5292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0110DB6B-0AED-FCE0-8505-C20118DAF3B5}"/>
              </a:ext>
            </a:extLst>
          </p:cNvPr>
          <p:cNvSpPr/>
          <p:nvPr/>
        </p:nvSpPr>
        <p:spPr>
          <a:xfrm>
            <a:off x="240092" y="654752"/>
            <a:ext cx="5690257" cy="614149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8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Organization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2E75BC3-163B-209A-3EC3-2233A5FEF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227916"/>
              </p:ext>
            </p:extLst>
          </p:nvPr>
        </p:nvGraphicFramePr>
        <p:xfrm>
          <a:off x="240092" y="1549040"/>
          <a:ext cx="8712000" cy="2766060"/>
        </p:xfrm>
        <a:graphic>
          <a:graphicData uri="http://schemas.openxmlformats.org/drawingml/2006/table">
            <a:tbl>
              <a:tblPr/>
              <a:tblGrid>
                <a:gridCol w="909687">
                  <a:extLst>
                    <a:ext uri="{9D8B030D-6E8A-4147-A177-3AD203B41FA5}">
                      <a16:colId xmlns:a16="http://schemas.microsoft.com/office/drawing/2014/main" val="2347770940"/>
                    </a:ext>
                  </a:extLst>
                </a:gridCol>
                <a:gridCol w="3796193">
                  <a:extLst>
                    <a:ext uri="{9D8B030D-6E8A-4147-A177-3AD203B41FA5}">
                      <a16:colId xmlns:a16="http://schemas.microsoft.com/office/drawing/2014/main" val="2306159702"/>
                    </a:ext>
                  </a:extLst>
                </a:gridCol>
                <a:gridCol w="1749398">
                  <a:extLst>
                    <a:ext uri="{9D8B030D-6E8A-4147-A177-3AD203B41FA5}">
                      <a16:colId xmlns:a16="http://schemas.microsoft.com/office/drawing/2014/main" val="538360739"/>
                    </a:ext>
                  </a:extLst>
                </a:gridCol>
                <a:gridCol w="1172097">
                  <a:extLst>
                    <a:ext uri="{9D8B030D-6E8A-4147-A177-3AD203B41FA5}">
                      <a16:colId xmlns:a16="http://schemas.microsoft.com/office/drawing/2014/main" val="3686676982"/>
                    </a:ext>
                  </a:extLst>
                </a:gridCol>
                <a:gridCol w="577301">
                  <a:extLst>
                    <a:ext uri="{9D8B030D-6E8A-4147-A177-3AD203B41FA5}">
                      <a16:colId xmlns:a16="http://schemas.microsoft.com/office/drawing/2014/main" val="885093808"/>
                    </a:ext>
                  </a:extLst>
                </a:gridCol>
                <a:gridCol w="507324">
                  <a:extLst>
                    <a:ext uri="{9D8B030D-6E8A-4147-A177-3AD203B41FA5}">
                      <a16:colId xmlns:a16="http://schemas.microsoft.com/office/drawing/2014/main" val="276703574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WP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Leader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Start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End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67963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Management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Hvidsten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0039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Training (</a:t>
                      </a:r>
                      <a:r>
                        <a:rPr lang="en-GB" sz="1400" b="1" dirty="0">
                          <a:solidFill>
                            <a:srgbClr val="C00000"/>
                          </a:solidFill>
                          <a:effectLst/>
                          <a:latin typeface="Garamond" panose="02020404030301010803" pitchFamily="18" charset="0"/>
                        </a:rPr>
                        <a:t>TO1-3</a:t>
                      </a:r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Lahti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548465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Research: Development (</a:t>
                      </a:r>
                      <a:r>
                        <a:rPr lang="en-GB" sz="1400" b="1" dirty="0">
                          <a:solidFill>
                            <a:srgbClr val="B07F05"/>
                          </a:solidFill>
                          <a:latin typeface="Garamond" panose="02020404030301010803" pitchFamily="18" charset="0"/>
                        </a:rPr>
                        <a:t>RO1</a:t>
                      </a:r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Marti-Renom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CNAG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295039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Research: Fundamental insights (</a:t>
                      </a:r>
                      <a:r>
                        <a:rPr lang="en-GB" sz="1400" b="1" dirty="0">
                          <a:solidFill>
                            <a:srgbClr val="B07F05"/>
                          </a:solidFill>
                          <a:latin typeface="Garamond" panose="02020404030301010803" pitchFamily="18" charset="0"/>
                        </a:rPr>
                        <a:t>RO2</a:t>
                      </a:r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Aizpurua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157614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Research: Application (</a:t>
                      </a:r>
                      <a:r>
                        <a:rPr lang="en-GB" sz="1400" b="1" dirty="0">
                          <a:solidFill>
                            <a:srgbClr val="B07F05"/>
                          </a:solidFill>
                          <a:latin typeface="Garamond" panose="02020404030301010803" pitchFamily="18" charset="0"/>
                        </a:rPr>
                        <a:t>RO3</a:t>
                      </a:r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)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dirty="0" err="1">
                          <a:effectLst/>
                          <a:latin typeface="Garamond" panose="02020404030301010803" pitchFamily="18" charset="0"/>
                        </a:rPr>
                        <a:t>Havulinna</a:t>
                      </a:r>
                      <a:endParaRPr lang="en-GB" sz="1400" b="0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305809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Knowledge transfer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3554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 dirty="0">
                          <a:effectLst/>
                          <a:latin typeface="Garamond" panose="02020404030301010803" pitchFamily="18" charset="0"/>
                        </a:rPr>
                        <a:t>Dissemination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 dirty="0" err="1">
                          <a:effectLst/>
                          <a:latin typeface="Garamond" panose="02020404030301010803" pitchFamily="18" charset="0"/>
                        </a:rPr>
                        <a:t>Hanhineva</a:t>
                      </a:r>
                      <a:endParaRPr lang="en-GB" sz="1400" b="0" i="1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1">
                          <a:effectLst/>
                          <a:latin typeface="Garamond" panose="02020404030301010803" pitchFamily="18" charset="0"/>
                        </a:rPr>
                        <a:t>ATL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51874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 dirty="0">
                          <a:effectLst/>
                          <a:latin typeface="Garamond" panose="02020404030301010803" pitchFamily="18" charset="0"/>
                        </a:rPr>
                        <a:t>Exploitation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>
                          <a:effectLst/>
                          <a:latin typeface="Garamond" panose="02020404030301010803" pitchFamily="18" charset="0"/>
                        </a:rPr>
                        <a:t>Sandve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1"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015581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 dirty="0">
                          <a:effectLst/>
                          <a:latin typeface="Garamond" panose="02020404030301010803" pitchFamily="18" charset="0"/>
                        </a:rPr>
                        <a:t>Communication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i="1" dirty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1" dirty="0"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000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27251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WP7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dirty="0">
                          <a:effectLst/>
                          <a:latin typeface="Garamond" panose="02020404030301010803" pitchFamily="18" charset="0"/>
                        </a:rPr>
                        <a:t>Ethics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Hvidsten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dirty="0"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7B7B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409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6611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31240D4F-E862-7F6A-2461-7DEA85633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E62C8802-A38C-CD7A-7A4D-699145F683D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BC9FD16D-688D-8E3E-5BE8-7D2722B37CED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C47E564D-862B-2919-3B1F-6B3E5AA17013}"/>
              </a:ext>
            </a:extLst>
          </p:cNvPr>
          <p:cNvSpPr/>
          <p:nvPr/>
        </p:nvSpPr>
        <p:spPr>
          <a:xfrm>
            <a:off x="134076" y="482432"/>
            <a:ext cx="237551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PhD projects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0EA7C6A-D58E-89D7-E63C-6CD158506F8D}"/>
              </a:ext>
            </a:extLst>
          </p:cNvPr>
          <p:cNvSpPr txBox="1">
            <a:spLocks/>
          </p:cNvSpPr>
          <p:nvPr/>
        </p:nvSpPr>
        <p:spPr>
          <a:xfrm>
            <a:off x="623461" y="1088910"/>
            <a:ext cx="11232675" cy="43200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DC1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Multi-</a:t>
            </a:r>
            <a:r>
              <a:rPr lang="en-GB" sz="1600" b="1" dirty="0" err="1">
                <a:latin typeface="Garamond" panose="02020404030301010803" pitchFamily="18" charset="0"/>
              </a:rPr>
              <a:t>omic</a:t>
            </a:r>
            <a:r>
              <a:rPr lang="en-GB" sz="1600" b="1" dirty="0">
                <a:latin typeface="Garamond" panose="02020404030301010803" pitchFamily="18" charset="0"/>
              </a:rPr>
              <a:t> data integration with network analysis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DC2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Multi-</a:t>
            </a:r>
            <a:r>
              <a:rPr lang="en-GB" sz="1600" b="1" dirty="0" err="1">
                <a:latin typeface="Garamond" panose="02020404030301010803" pitchFamily="18" charset="0"/>
              </a:rPr>
              <a:t>omic</a:t>
            </a:r>
            <a:r>
              <a:rPr lang="en-GB" sz="1600" b="1" dirty="0">
                <a:latin typeface="Garamond" panose="02020404030301010803" pitchFamily="18" charset="0"/>
              </a:rPr>
              <a:t> data integration with latent variable models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DC3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Hologenomic insights into host-microbiota three-dimensional organisation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sz="10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DC4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In vitro investigation of host-microbiota dynamics in the human gut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DC5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Elucidating the effect of functional microbiome attributes in vertebrate dietary shifts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DC6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Longitudinal hologenomic dynamics of host-microbiota interactions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DC7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Hologenomic underpinnings of animal behaviour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sz="1000" b="1" dirty="0">
              <a:solidFill>
                <a:srgbClr val="3170B9"/>
              </a:solidFill>
              <a:latin typeface="Arial" panose="020B0604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DC8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Linking gut microbial communities to feed efficiency in Atlantic salmon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DC9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Feed-microbiome-host interactions in production animals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DC10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Geospatial variation in human hologenomics profiles</a:t>
            </a:r>
            <a:endParaRPr lang="en-GB" sz="1600" dirty="0">
              <a:latin typeface="Garamond" panose="020204040303010108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rgbClr val="3170B9"/>
                </a:solidFill>
                <a:latin typeface="Arial" panose="020B0604020202020204" pitchFamily="34" charset="0"/>
              </a:rPr>
              <a:t>DC11 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- </a:t>
            </a:r>
            <a:r>
              <a:rPr lang="en-GB" sz="1600" b="1" dirty="0">
                <a:latin typeface="Garamond" panose="02020404030301010803" pitchFamily="18" charset="0"/>
              </a:rPr>
              <a:t>Early life microbiota-host interactions</a:t>
            </a:r>
            <a:endParaRPr lang="en-GB" sz="1600" dirty="0">
              <a:latin typeface="Garamond" panose="02020404030301010803" pitchFamily="18" charset="0"/>
            </a:endParaRPr>
          </a:p>
          <a:p>
            <a:endParaRPr lang="en-NO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CE263A-4EED-4065-B80D-2143EA3BD6DE}"/>
              </a:ext>
            </a:extLst>
          </p:cNvPr>
          <p:cNvSpPr/>
          <p:nvPr/>
        </p:nvSpPr>
        <p:spPr>
          <a:xfrm>
            <a:off x="623461" y="970402"/>
            <a:ext cx="8400045" cy="118446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3FDDBF-EC0E-33A0-5D8B-CC0BF63A91DB}"/>
              </a:ext>
            </a:extLst>
          </p:cNvPr>
          <p:cNvSpPr/>
          <p:nvPr/>
        </p:nvSpPr>
        <p:spPr>
          <a:xfrm>
            <a:off x="623462" y="2202690"/>
            <a:ext cx="8400044" cy="142655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523E25-91DF-B788-4147-D6C552A03C31}"/>
              </a:ext>
            </a:extLst>
          </p:cNvPr>
          <p:cNvSpPr/>
          <p:nvPr/>
        </p:nvSpPr>
        <p:spPr>
          <a:xfrm>
            <a:off x="633846" y="3677074"/>
            <a:ext cx="8389659" cy="1394214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AF407-936C-9484-1D43-B23D8697F258}"/>
              </a:ext>
            </a:extLst>
          </p:cNvPr>
          <p:cNvSpPr txBox="1"/>
          <p:nvPr/>
        </p:nvSpPr>
        <p:spPr>
          <a:xfrm rot="16200000">
            <a:off x="-354230" y="2667767"/>
            <a:ext cx="1399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rgbClr val="C00000"/>
                </a:solidFill>
              </a:rPr>
              <a:t>Fundamental</a:t>
            </a:r>
          </a:p>
          <a:p>
            <a:pPr algn="ctr"/>
            <a:r>
              <a:rPr lang="en-NO" dirty="0">
                <a:solidFill>
                  <a:srgbClr val="C00000"/>
                </a:solidFill>
              </a:rPr>
              <a:t> insigths (WP4)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FAB5CD-495B-A896-8D73-54344ED6DE3A}"/>
              </a:ext>
            </a:extLst>
          </p:cNvPr>
          <p:cNvSpPr txBox="1"/>
          <p:nvPr/>
        </p:nvSpPr>
        <p:spPr>
          <a:xfrm rot="16200000">
            <a:off x="-364809" y="1251267"/>
            <a:ext cx="154401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rgbClr val="00B050"/>
                </a:solidFill>
              </a:rPr>
              <a:t>Development</a:t>
            </a:r>
          </a:p>
          <a:p>
            <a:pPr algn="ctr"/>
            <a:r>
              <a:rPr lang="en-NO" dirty="0">
                <a:solidFill>
                  <a:srgbClr val="00B050"/>
                </a:solidFill>
              </a:rPr>
              <a:t> (WP3)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146F4E-DF45-2432-146D-0A6233136D94}"/>
              </a:ext>
            </a:extLst>
          </p:cNvPr>
          <p:cNvSpPr txBox="1"/>
          <p:nvPr/>
        </p:nvSpPr>
        <p:spPr>
          <a:xfrm rot="16200000">
            <a:off x="-249392" y="4051015"/>
            <a:ext cx="131318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2">
                    <a:lumMod val="75000"/>
                  </a:schemeClr>
                </a:solidFill>
              </a:rPr>
              <a:t>Application</a:t>
            </a:r>
          </a:p>
          <a:p>
            <a:pPr algn="ctr"/>
            <a:r>
              <a:rPr lang="en-NO" dirty="0">
                <a:solidFill>
                  <a:schemeClr val="accent2">
                    <a:lumMod val="75000"/>
                  </a:schemeClr>
                </a:solidFill>
              </a:rPr>
              <a:t> (WP3)</a:t>
            </a:r>
          </a:p>
        </p:txBody>
      </p:sp>
    </p:spTree>
    <p:extLst>
      <p:ext uri="{BB962C8B-B14F-4D97-AF65-F5344CB8AC3E}">
        <p14:creationId xmlns:p14="http://schemas.microsoft.com/office/powerpoint/2010/main" val="2351232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291988BF-5737-7A15-C040-533BE77FE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E6605122-D4AF-018B-8953-BD34CB34E03D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42B73038-6E04-A64A-C859-C412EC8918DC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F5241C2E-4829-F471-CA0C-26D2B11A845D}"/>
              </a:ext>
            </a:extLst>
          </p:cNvPr>
          <p:cNvSpPr/>
          <p:nvPr/>
        </p:nvSpPr>
        <p:spPr>
          <a:xfrm>
            <a:off x="134076" y="542428"/>
            <a:ext cx="4374129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Supervisors and secondments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22C974-50A9-F746-08FC-F2BEA2477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984802"/>
              </p:ext>
            </p:extLst>
          </p:nvPr>
        </p:nvGraphicFramePr>
        <p:xfrm>
          <a:off x="134076" y="1230630"/>
          <a:ext cx="8256590" cy="2682240"/>
        </p:xfrm>
        <a:graphic>
          <a:graphicData uri="http://schemas.openxmlformats.org/drawingml/2006/table">
            <a:tbl>
              <a:tblPr/>
              <a:tblGrid>
                <a:gridCol w="482600">
                  <a:extLst>
                    <a:ext uri="{9D8B030D-6E8A-4147-A177-3AD203B41FA5}">
                      <a16:colId xmlns:a16="http://schemas.microsoft.com/office/drawing/2014/main" val="3991704022"/>
                    </a:ext>
                  </a:extLst>
                </a:gridCol>
                <a:gridCol w="550863">
                  <a:extLst>
                    <a:ext uri="{9D8B030D-6E8A-4147-A177-3AD203B41FA5}">
                      <a16:colId xmlns:a16="http://schemas.microsoft.com/office/drawing/2014/main" val="2198837790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929371040"/>
                    </a:ext>
                  </a:extLst>
                </a:gridCol>
                <a:gridCol w="1068388">
                  <a:extLst>
                    <a:ext uri="{9D8B030D-6E8A-4147-A177-3AD203B41FA5}">
                      <a16:colId xmlns:a16="http://schemas.microsoft.com/office/drawing/2014/main" val="2886911147"/>
                    </a:ext>
                  </a:extLst>
                </a:gridCol>
                <a:gridCol w="1268413">
                  <a:extLst>
                    <a:ext uri="{9D8B030D-6E8A-4147-A177-3AD203B41FA5}">
                      <a16:colId xmlns:a16="http://schemas.microsoft.com/office/drawing/2014/main" val="729787443"/>
                    </a:ext>
                  </a:extLst>
                </a:gridCol>
                <a:gridCol w="1795463">
                  <a:extLst>
                    <a:ext uri="{9D8B030D-6E8A-4147-A177-3AD203B41FA5}">
                      <a16:colId xmlns:a16="http://schemas.microsoft.com/office/drawing/2014/main" val="3368253818"/>
                    </a:ext>
                  </a:extLst>
                </a:gridCol>
                <a:gridCol w="757238">
                  <a:extLst>
                    <a:ext uri="{9D8B030D-6E8A-4147-A177-3AD203B41FA5}">
                      <a16:colId xmlns:a16="http://schemas.microsoft.com/office/drawing/2014/main" val="4059504983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138118255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rtl="0" fontAlgn="ctr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WP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Main supervisor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Co-supervisor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Secondment host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Month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Duration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Industry host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554700"/>
                  </a:ext>
                </a:extLst>
              </a:tr>
              <a:tr h="200025">
                <a:tc rowSpan="3"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GB" sz="1200" b="1"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effectLst/>
                          <a:latin typeface="Garamond" panose="02020404030301010803" pitchFamily="18" charset="0"/>
                        </a:rPr>
                        <a:t>DC1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Hvidsten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Lahti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Gilbert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early 2nd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Aluke Oy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702250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effectLst/>
                          <a:latin typeface="Garamond" panose="02020404030301010803" pitchFamily="18" charset="0"/>
                        </a:rPr>
                        <a:t>DC2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Lahti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Hvidsten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late 2nd or early 3rd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Aluke Oy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688167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Marti-Renom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Alberdi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Hanhineva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28-31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Afekta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630808"/>
                  </a:ext>
                </a:extLst>
              </a:tr>
              <a:tr h="200025">
                <a:tc rowSpan="4"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GB" sz="1200" b="1">
                          <a:effectLst/>
                          <a:latin typeface="Garamond" panose="02020404030301010803" pitchFamily="18" charset="0"/>
                        </a:rPr>
                        <a:t>WP4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Faust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Pope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Hanhineva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28-34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3-4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Afekta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3745038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effectLst/>
                          <a:latin typeface="Garamond" panose="02020404030301010803" pitchFamily="18" charset="0"/>
                        </a:rPr>
                        <a:t>Alberdi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 err="1">
                          <a:effectLst/>
                          <a:latin typeface="Garamond" panose="02020404030301010803" pitchFamily="18" charset="0"/>
                        </a:rPr>
                        <a:t>Havulinna</a:t>
                      </a:r>
                      <a:endParaRPr lang="en-GB" sz="1200" b="0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Faust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3rd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Biomin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2370849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Hanhineva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effectLst/>
                          <a:latin typeface="Garamond" panose="02020404030301010803" pitchFamily="18" charset="0"/>
                        </a:rPr>
                        <a:t>Sandve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Aizpurua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1st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ZiBA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9985704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Aizpurua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Gilbert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Hanhineva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2nd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Afekta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5825488"/>
                  </a:ext>
                </a:extLst>
              </a:tr>
              <a:tr h="200025">
                <a:tc rowSpan="4">
                  <a:txBody>
                    <a:bodyPr/>
                    <a:lstStyle/>
                    <a:p>
                      <a:pPr rtl="0" fontAlgn="ctr">
                        <a:buNone/>
                      </a:pPr>
                      <a:r>
                        <a:rPr lang="en-GB" sz="1200" b="1">
                          <a:effectLst/>
                          <a:latin typeface="Garamond" panose="02020404030301010803" pitchFamily="18" charset="0"/>
                        </a:rPr>
                        <a:t>WP5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Sandve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Alberdi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NO" sz="1200" b="0" dirty="0"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Cargill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86048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DC9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Pope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Marti-Renom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beginning of the second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Norsvin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1853079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DC10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Havulinna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Alberdi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Sandve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25-28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Genetic Analysis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078143"/>
                  </a:ext>
                </a:extLst>
              </a:tr>
              <a:tr h="171450">
                <a:tc vMerge="1">
                  <a:txBody>
                    <a:bodyPr/>
                    <a:lstStyle/>
                    <a:p>
                      <a:endParaRPr lang="en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DC11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Hall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Lahti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Pope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effectLst/>
                          <a:latin typeface="Garamond" panose="02020404030301010803" pitchFamily="18" charset="0"/>
                        </a:rPr>
                        <a:t>2nd year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effectLst/>
                          <a:latin typeface="Garamond" panose="02020404030301010803" pitchFamily="18" charset="0"/>
                        </a:rPr>
                        <a:t>Genetic Analysis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1207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2935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97103064-8904-BFD4-853D-59ED9238F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E132DEB1-8308-05DA-84FF-F0FC5E1946E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8605D18B-786A-B312-5091-1AC849ABB906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26AA351E-3CF8-D98B-18BD-B5BD99379C4E}"/>
              </a:ext>
            </a:extLst>
          </p:cNvPr>
          <p:cNvSpPr/>
          <p:nvPr/>
        </p:nvSpPr>
        <p:spPr>
          <a:xfrm>
            <a:off x="134076" y="542428"/>
            <a:ext cx="237551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Milestones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0A92135-1473-82B2-7D79-8A070A8EE5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558918"/>
              </p:ext>
            </p:extLst>
          </p:nvPr>
        </p:nvGraphicFramePr>
        <p:xfrm>
          <a:off x="134076" y="1249680"/>
          <a:ext cx="7223838" cy="2644140"/>
        </p:xfrm>
        <a:graphic>
          <a:graphicData uri="http://schemas.openxmlformats.org/drawingml/2006/table">
            <a:tbl>
              <a:tblPr/>
              <a:tblGrid>
                <a:gridCol w="396000">
                  <a:extLst>
                    <a:ext uri="{9D8B030D-6E8A-4147-A177-3AD203B41FA5}">
                      <a16:colId xmlns:a16="http://schemas.microsoft.com/office/drawing/2014/main" val="3380825798"/>
                    </a:ext>
                  </a:extLst>
                </a:gridCol>
                <a:gridCol w="4030663">
                  <a:extLst>
                    <a:ext uri="{9D8B030D-6E8A-4147-A177-3AD203B41FA5}">
                      <a16:colId xmlns:a16="http://schemas.microsoft.com/office/drawing/2014/main" val="501026067"/>
                    </a:ext>
                  </a:extLst>
                </a:gridCol>
                <a:gridCol w="360363">
                  <a:extLst>
                    <a:ext uri="{9D8B030D-6E8A-4147-A177-3AD203B41FA5}">
                      <a16:colId xmlns:a16="http://schemas.microsoft.com/office/drawing/2014/main" val="3367607720"/>
                    </a:ext>
                  </a:extLst>
                </a:gridCol>
                <a:gridCol w="1489075">
                  <a:extLst>
                    <a:ext uri="{9D8B030D-6E8A-4147-A177-3AD203B41FA5}">
                      <a16:colId xmlns:a16="http://schemas.microsoft.com/office/drawing/2014/main" val="2646542347"/>
                    </a:ext>
                  </a:extLst>
                </a:gridCol>
                <a:gridCol w="395287">
                  <a:extLst>
                    <a:ext uri="{9D8B030D-6E8A-4147-A177-3AD203B41FA5}">
                      <a16:colId xmlns:a16="http://schemas.microsoft.com/office/drawing/2014/main" val="2322602972"/>
                    </a:ext>
                  </a:extLst>
                </a:gridCol>
                <a:gridCol w="552450">
                  <a:extLst>
                    <a:ext uri="{9D8B030D-6E8A-4147-A177-3AD203B41FA5}">
                      <a16:colId xmlns:a16="http://schemas.microsoft.com/office/drawing/2014/main" val="1314438577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WP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GB" sz="1400" b="1" i="1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Due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rtl="0" fontAlgn="b"/>
                      <a:endParaRPr lang="en-GB" sz="1400" b="1" i="1" dirty="0">
                        <a:solidFill>
                          <a:srgbClr val="3D85C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447105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Consortium agreement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Oct-24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19658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Recruitment of DCs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NMBU (All)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M12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Aug-25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72179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All recruited DCs enrolled in PhD programme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3-5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UTU (All)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M12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Aug-25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88822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Completion of Career Development Plans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UTU (All)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M13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79958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8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Project mid-term check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M15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Nov-25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825312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Novel hologenomics software - beta versions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CNAG (NMBU/UTU)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90016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Finished data generation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4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UCPH (KUL/ATL)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14982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Finished initial analysis of data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5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THL (NMBU/UB)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480197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9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Novel hologenomics associations discovered using novel software </a:t>
                      </a:r>
                    </a:p>
                    <a:p>
                      <a:pPr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and new insights from HoloGen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3-5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All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28575" marR="28575" marT="19050" marB="1905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6984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10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Hologenomics day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UB (All)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200" b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28575" marR="28575" marT="19050" marB="1905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9893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204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F8D7F8BD-3DE1-4DD4-2871-C99219899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D36DF1C4-0AF6-0AB7-887E-12455B695B2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AAEC6C69-0554-40B9-56A2-4DB3EC58ED61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4B731053-CE1F-3179-17E8-E039CF7CE99D}"/>
              </a:ext>
            </a:extLst>
          </p:cNvPr>
          <p:cNvSpPr/>
          <p:nvPr/>
        </p:nvSpPr>
        <p:spPr>
          <a:xfrm>
            <a:off x="134076" y="542428"/>
            <a:ext cx="8882333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Career development plan (Template in Consortium Agreement)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03146C-37D5-5F19-450A-2B35996E70BF}"/>
              </a:ext>
            </a:extLst>
          </p:cNvPr>
          <p:cNvSpPr txBox="1"/>
          <p:nvPr/>
        </p:nvSpPr>
        <p:spPr>
          <a:xfrm>
            <a:off x="134076" y="976145"/>
            <a:ext cx="807678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NO" dirty="0"/>
          </a:p>
          <a:p>
            <a:r>
              <a:rPr lang="en-NO" b="1" dirty="0"/>
              <a:t>BRIEF OVERVIEW OF RESEARCH PROJECT AND MAJOR ACCOMPLISHMENTS EXPECTED </a:t>
            </a:r>
          </a:p>
          <a:p>
            <a:r>
              <a:rPr lang="en-NO" dirty="0"/>
              <a:t>(half page should besufficient):</a:t>
            </a:r>
          </a:p>
          <a:p>
            <a:endParaRPr lang="en-NO" dirty="0"/>
          </a:p>
          <a:p>
            <a:r>
              <a:rPr lang="en-NO" b="1" dirty="0"/>
              <a:t>LONG-TERM CAREER OBJECTIVES (over 5 years):</a:t>
            </a:r>
          </a:p>
          <a:p>
            <a:r>
              <a:rPr lang="en-NO" dirty="0"/>
              <a:t>1. Goals:</a:t>
            </a:r>
          </a:p>
          <a:p>
            <a:r>
              <a:rPr lang="en-NO" dirty="0"/>
              <a:t>2. What further research activity or other training is needed to attain these goals?</a:t>
            </a:r>
          </a:p>
          <a:p>
            <a:endParaRPr lang="en-NO" dirty="0"/>
          </a:p>
          <a:p>
            <a:r>
              <a:rPr lang="en-NO" b="1" dirty="0"/>
              <a:t>SHORT-TERM OBJECTIVES (1-2 years):</a:t>
            </a:r>
          </a:p>
          <a:p>
            <a:pPr marL="342900" indent="-342900">
              <a:buAutoNum type="arabicPeriod"/>
            </a:pPr>
            <a:r>
              <a:rPr lang="en-NO" dirty="0"/>
              <a:t>Research results: Anticipated publications/conference/courses/…</a:t>
            </a:r>
          </a:p>
          <a:p>
            <a:pPr marL="342900" indent="-342900">
              <a:buAutoNum type="arabicPeriod"/>
            </a:pPr>
            <a:r>
              <a:rPr lang="en-NO" dirty="0"/>
              <a:t>Research Skills and techniques: Training/technical expertise/…</a:t>
            </a:r>
          </a:p>
          <a:p>
            <a:pPr marL="342900" indent="-342900">
              <a:buAutoNum type="arabicPeriod"/>
            </a:pPr>
            <a:r>
              <a:rPr lang="en-NO" dirty="0"/>
              <a:t>Research management: grants written/applied for/travel awards/…</a:t>
            </a:r>
          </a:p>
          <a:p>
            <a:pPr marL="342900" indent="-342900">
              <a:buAutoNum type="arabicPeriod"/>
            </a:pPr>
            <a:r>
              <a:rPr lang="en-NO" dirty="0"/>
              <a:t>Communication skills</a:t>
            </a:r>
          </a:p>
          <a:p>
            <a:pPr marL="342900" indent="-342900">
              <a:buAutoNum type="arabicPeriod"/>
            </a:pPr>
            <a:r>
              <a:rPr lang="en-NO" dirty="0"/>
              <a:t>Other professional training (course work, teaching activity)</a:t>
            </a:r>
          </a:p>
          <a:p>
            <a:pPr marL="342900" indent="-342900">
              <a:buAutoNum type="arabicPeriod"/>
            </a:pPr>
            <a:r>
              <a:rPr lang="en-NO" dirty="0"/>
              <a:t>Anticipated networking opportunities</a:t>
            </a:r>
          </a:p>
          <a:p>
            <a:pPr marL="342900" indent="-342900">
              <a:buAutoNum type="arabicPeriod"/>
            </a:pPr>
            <a:r>
              <a:rPr lang="en-NO" dirty="0"/>
              <a:t>Other activities (community, etc) with professional relevance</a:t>
            </a:r>
          </a:p>
        </p:txBody>
      </p:sp>
    </p:spTree>
    <p:extLst>
      <p:ext uri="{BB962C8B-B14F-4D97-AF65-F5344CB8AC3E}">
        <p14:creationId xmlns:p14="http://schemas.microsoft.com/office/powerpoint/2010/main" val="4058670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45390290-2C66-E814-2782-9B127147B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9221BEFC-3662-7FFC-CE47-7F12BF64BC52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8D80F0CA-A99D-A997-F7A8-BAA31A26F997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A484C813-42D8-3C72-6261-002D41FD974E}"/>
              </a:ext>
            </a:extLst>
          </p:cNvPr>
          <p:cNvSpPr/>
          <p:nvPr/>
        </p:nvSpPr>
        <p:spPr>
          <a:xfrm>
            <a:off x="134076" y="542428"/>
            <a:ext cx="3948826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WP3: Scientific deliverables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DD9537F-5A4F-2843-E32A-7DC4E2D3A4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400264"/>
              </p:ext>
            </p:extLst>
          </p:nvPr>
        </p:nvGraphicFramePr>
        <p:xfrm>
          <a:off x="134076" y="1250593"/>
          <a:ext cx="7580250" cy="2226369"/>
        </p:xfrm>
        <a:graphic>
          <a:graphicData uri="http://schemas.openxmlformats.org/drawingml/2006/table">
            <a:tbl>
              <a:tblPr/>
              <a:tblGrid>
                <a:gridCol w="505801">
                  <a:extLst>
                    <a:ext uri="{9D8B030D-6E8A-4147-A177-3AD203B41FA5}">
                      <a16:colId xmlns:a16="http://schemas.microsoft.com/office/drawing/2014/main" val="3933686288"/>
                    </a:ext>
                  </a:extLst>
                </a:gridCol>
                <a:gridCol w="3696321">
                  <a:extLst>
                    <a:ext uri="{9D8B030D-6E8A-4147-A177-3AD203B41FA5}">
                      <a16:colId xmlns:a16="http://schemas.microsoft.com/office/drawing/2014/main" val="1170004051"/>
                    </a:ext>
                  </a:extLst>
                </a:gridCol>
                <a:gridCol w="354633">
                  <a:extLst>
                    <a:ext uri="{9D8B030D-6E8A-4147-A177-3AD203B41FA5}">
                      <a16:colId xmlns:a16="http://schemas.microsoft.com/office/drawing/2014/main" val="288817912"/>
                    </a:ext>
                  </a:extLst>
                </a:gridCol>
                <a:gridCol w="1550021">
                  <a:extLst>
                    <a:ext uri="{9D8B030D-6E8A-4147-A177-3AD203B41FA5}">
                      <a16:colId xmlns:a16="http://schemas.microsoft.com/office/drawing/2014/main" val="351640494"/>
                    </a:ext>
                  </a:extLst>
                </a:gridCol>
                <a:gridCol w="624508">
                  <a:extLst>
                    <a:ext uri="{9D8B030D-6E8A-4147-A177-3AD203B41FA5}">
                      <a16:colId xmlns:a16="http://schemas.microsoft.com/office/drawing/2014/main" val="3165365065"/>
                    </a:ext>
                  </a:extLst>
                </a:gridCol>
                <a:gridCol w="353046">
                  <a:extLst>
                    <a:ext uri="{9D8B030D-6E8A-4147-A177-3AD203B41FA5}">
                      <a16:colId xmlns:a16="http://schemas.microsoft.com/office/drawing/2014/main" val="2384398740"/>
                    </a:ext>
                  </a:extLst>
                </a:gridCol>
                <a:gridCol w="495920">
                  <a:extLst>
                    <a:ext uri="{9D8B030D-6E8A-4147-A177-3AD203B41FA5}">
                      <a16:colId xmlns:a16="http://schemas.microsoft.com/office/drawing/2014/main" val="3579550604"/>
                    </a:ext>
                  </a:extLst>
                </a:gridCol>
              </a:tblGrid>
              <a:tr h="238539">
                <a:tc>
                  <a:txBody>
                    <a:bodyPr/>
                    <a:lstStyle/>
                    <a:p>
                      <a:pPr algn="ctr" fontAlgn="b"/>
                      <a:r>
                        <a:rPr lang="en-NO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Title/Description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WP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Level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Due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400" b="1" i="1" u="none" strike="noStrike" dirty="0">
                        <a:solidFill>
                          <a:srgbClr val="3D85C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44547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D3.1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DC1-3: Individual Research Programmes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CNAG (NMBU/UTU)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M12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Aug-25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32863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38761D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201239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D3.2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DC1: Network analysis software: beta version in Git repo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6461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DC2: Latent variable software: beta version in Git repo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79105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D3.4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DC3: 3D-omics software: beta version in Git repo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CNAG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340008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38761D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44853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D3.5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DC1-3: Novel hologenomics software v1.0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CNAG (NMBU/UTU)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43484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99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39330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D3.6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DC1-3: Secondment report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CNAG (NMBU/UTU)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81019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D3.7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DC1-3: PhD thesis reports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WP3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CNAG (NMBU/UTU)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1663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7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 title="hologen_logo_wi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5" y="72213"/>
            <a:ext cx="2646523" cy="4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02100" y="1501220"/>
            <a:ext cx="8539800" cy="1124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noProof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Training and Networking Retreat 1</a:t>
            </a:r>
          </a:p>
        </p:txBody>
      </p:sp>
      <p:sp>
        <p:nvSpPr>
          <p:cNvPr id="67" name="Google Shape;67;p14"/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noProof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</a:p>
        </p:txBody>
      </p:sp>
      <p:sp>
        <p:nvSpPr>
          <p:cNvPr id="68" name="Google Shape;68;p14"/>
          <p:cNvSpPr txBox="1"/>
          <p:nvPr/>
        </p:nvSpPr>
        <p:spPr>
          <a:xfrm>
            <a:off x="1749286" y="3170175"/>
            <a:ext cx="5592417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noProof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Torgeir R. Hvidsten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noProof="1">
                <a:solidFill>
                  <a:srgbClr val="828386"/>
                </a:solidFill>
                <a:latin typeface="Lexend"/>
                <a:ea typeface="Lexend"/>
                <a:cs typeface="Lexend"/>
                <a:sym typeface="Lexend"/>
              </a:rPr>
              <a:t>Norwegian University of Life Sciences</a:t>
            </a:r>
            <a:endParaRPr lang="en-US" sz="2000" b="1" noProof="1">
              <a:solidFill>
                <a:srgbClr val="B5BABC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F5028F54-CADC-0334-176B-0E1CBA75D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386D4C3C-2076-DAEA-817F-3BC6EF4A4E51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76D57F94-A544-7233-A080-FF1772A25863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16136A28-805E-69F6-C397-425E0241A2DA}"/>
              </a:ext>
            </a:extLst>
          </p:cNvPr>
          <p:cNvSpPr/>
          <p:nvPr/>
        </p:nvSpPr>
        <p:spPr>
          <a:xfrm>
            <a:off x="134076" y="542428"/>
            <a:ext cx="3863766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WP4: Scientific deliverables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B974D25-9D8F-D301-9891-51DCECE428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191190"/>
              </p:ext>
            </p:extLst>
          </p:nvPr>
        </p:nvGraphicFramePr>
        <p:xfrm>
          <a:off x="134076" y="1223847"/>
          <a:ext cx="7483371" cy="3352224"/>
        </p:xfrm>
        <a:graphic>
          <a:graphicData uri="http://schemas.openxmlformats.org/drawingml/2006/table">
            <a:tbl>
              <a:tblPr/>
              <a:tblGrid>
                <a:gridCol w="577801">
                  <a:extLst>
                    <a:ext uri="{9D8B030D-6E8A-4147-A177-3AD203B41FA5}">
                      <a16:colId xmlns:a16="http://schemas.microsoft.com/office/drawing/2014/main" val="3933686288"/>
                    </a:ext>
                  </a:extLst>
                </a:gridCol>
                <a:gridCol w="4164923">
                  <a:extLst>
                    <a:ext uri="{9D8B030D-6E8A-4147-A177-3AD203B41FA5}">
                      <a16:colId xmlns:a16="http://schemas.microsoft.com/office/drawing/2014/main" val="1170004051"/>
                    </a:ext>
                  </a:extLst>
                </a:gridCol>
                <a:gridCol w="1258888">
                  <a:extLst>
                    <a:ext uri="{9D8B030D-6E8A-4147-A177-3AD203B41FA5}">
                      <a16:colId xmlns:a16="http://schemas.microsoft.com/office/drawing/2014/main" val="35164049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165365065"/>
                    </a:ext>
                  </a:extLst>
                </a:gridCol>
                <a:gridCol w="353046">
                  <a:extLst>
                    <a:ext uri="{9D8B030D-6E8A-4147-A177-3AD203B41FA5}">
                      <a16:colId xmlns:a16="http://schemas.microsoft.com/office/drawing/2014/main" val="2384398740"/>
                    </a:ext>
                  </a:extLst>
                </a:gridCol>
                <a:gridCol w="500063">
                  <a:extLst>
                    <a:ext uri="{9D8B030D-6E8A-4147-A177-3AD203B41FA5}">
                      <a16:colId xmlns:a16="http://schemas.microsoft.com/office/drawing/2014/main" val="3579550604"/>
                    </a:ext>
                  </a:extLst>
                </a:gridCol>
              </a:tblGrid>
              <a:tr h="238539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NO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Title/Description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Level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Due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400" b="1" i="1" u="none" strike="noStrike" dirty="0">
                        <a:solidFill>
                          <a:srgbClr val="3D85C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44547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DC4-7: Individual Research Programmes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 (KUL/ATL)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32863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1" i="0" u="none" strike="noStrike" dirty="0">
                        <a:solidFill>
                          <a:srgbClr val="38761D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926757"/>
                  </a:ext>
                </a:extLst>
              </a:tr>
              <a:tr h="270034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DC4: Data set on microbial abundances in bioreactors connected in different network configurations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KUL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3504625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DC5: Microbial metagenomic data from the captivity experiments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201239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D4.4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DC6: Multi-omics data ready for analysis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ATL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6461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DC7: Paired behavioural and hologenomic data generated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79105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DC4: Mathematical model of microbial interactions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KUL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340008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D4.7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DC5: Preprint on the impact of gut microorganisms in dietary shifts in lizards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44853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DC6: Preprint on the impact of environment on microbes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ATL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43484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D4.9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DC7: List of hologenomic associations with behaviour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39330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1" i="0" u="none" strike="noStrike">
                        <a:solidFill>
                          <a:srgbClr val="99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391952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D4.10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DCs 4-7: Secondment report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 (KUL/ATL)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81019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D4.11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DCs 4-7: PhD thesis reports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UCPH (KUL/ATL)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1663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4252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A3CBBFC8-F185-275B-DBDC-7AE2334F3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5C8BE043-65CA-2499-9A97-00E4580C8A0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F361D929-2DFA-E152-F7F4-895CBA95F800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8CEBF363-98FF-C6BE-D630-87AD86B1F39D}"/>
              </a:ext>
            </a:extLst>
          </p:cNvPr>
          <p:cNvSpPr/>
          <p:nvPr/>
        </p:nvSpPr>
        <p:spPr>
          <a:xfrm>
            <a:off x="134076" y="542428"/>
            <a:ext cx="381414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WP5: Scientific deliverables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EDBA1F-4A71-EA31-AB18-8725C31045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450668"/>
              </p:ext>
            </p:extLst>
          </p:nvPr>
        </p:nvGraphicFramePr>
        <p:xfrm>
          <a:off x="134076" y="1195493"/>
          <a:ext cx="8139968" cy="2579373"/>
        </p:xfrm>
        <a:graphic>
          <a:graphicData uri="http://schemas.openxmlformats.org/drawingml/2006/table">
            <a:tbl>
              <a:tblPr/>
              <a:tblGrid>
                <a:gridCol w="577801">
                  <a:extLst>
                    <a:ext uri="{9D8B030D-6E8A-4147-A177-3AD203B41FA5}">
                      <a16:colId xmlns:a16="http://schemas.microsoft.com/office/drawing/2014/main" val="3933686288"/>
                    </a:ext>
                  </a:extLst>
                </a:gridCol>
                <a:gridCol w="4753258">
                  <a:extLst>
                    <a:ext uri="{9D8B030D-6E8A-4147-A177-3AD203B41FA5}">
                      <a16:colId xmlns:a16="http://schemas.microsoft.com/office/drawing/2014/main" val="1170004051"/>
                    </a:ext>
                  </a:extLst>
                </a:gridCol>
                <a:gridCol w="1327150">
                  <a:extLst>
                    <a:ext uri="{9D8B030D-6E8A-4147-A177-3AD203B41FA5}">
                      <a16:colId xmlns:a16="http://schemas.microsoft.com/office/drawing/2014/main" val="351640494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3165365065"/>
                    </a:ext>
                  </a:extLst>
                </a:gridCol>
                <a:gridCol w="353046">
                  <a:extLst>
                    <a:ext uri="{9D8B030D-6E8A-4147-A177-3AD203B41FA5}">
                      <a16:colId xmlns:a16="http://schemas.microsoft.com/office/drawing/2014/main" val="2384398740"/>
                    </a:ext>
                  </a:extLst>
                </a:gridCol>
                <a:gridCol w="500063">
                  <a:extLst>
                    <a:ext uri="{9D8B030D-6E8A-4147-A177-3AD203B41FA5}">
                      <a16:colId xmlns:a16="http://schemas.microsoft.com/office/drawing/2014/main" val="3579550604"/>
                    </a:ext>
                  </a:extLst>
                </a:gridCol>
              </a:tblGrid>
              <a:tr h="238539">
                <a:tc>
                  <a:txBody>
                    <a:bodyPr/>
                    <a:lstStyle/>
                    <a:p>
                      <a:pPr algn="ctr" fontAlgn="b"/>
                      <a:r>
                        <a:rPr lang="en-NO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Title/Description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Level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Due</a:t>
                      </a: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400" b="1" i="1" u="none" strike="noStrike" dirty="0">
                        <a:solidFill>
                          <a:srgbClr val="3D85C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454" marR="7454" marT="7454" marB="0" anchor="b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44547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DC8-11: Individual Research Programmes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THL (NMBU/UB)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32863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38761D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86661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DC8: Finish data generation of microbial genomics and feed efficiency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201239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DC9: Preprint on analysis of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hologenome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 reconstructions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6461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D5.4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DC10: Preprint on geographic differences in gut microbial profiles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THL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791058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DC11: Finished analysis of PEARL data and sample selection for proteomics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Jul-26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3400087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D5.6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DC8-11: Lists of hologenomic associations with animal production and human health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THL (NMBU/UB)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38761D"/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M42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44853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1" i="0" u="none" strike="noStrike">
                        <a:solidFill>
                          <a:srgbClr val="99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6916440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D5.7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DC8-11: Secondment report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THL (NMBU/UB)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6434841"/>
                  </a:ext>
                </a:extLst>
              </a:tr>
              <a:tr h="198783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D5.8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DC8-11: PhD thesis reports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THL (NMBU/UB)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39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852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344B2710-0153-8E1D-FABF-FAAC2D438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93C6A98E-9431-79C2-89EA-29FDE8B341B0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71E1C8ED-9BE2-78CF-50CC-5721EEE178F5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5335A462-6EFC-B487-FA0B-B0A1CDD1F24A}"/>
              </a:ext>
            </a:extLst>
          </p:cNvPr>
          <p:cNvSpPr/>
          <p:nvPr/>
        </p:nvSpPr>
        <p:spPr>
          <a:xfrm>
            <a:off x="134076" y="542428"/>
            <a:ext cx="385667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Administrative deliverables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994FDDB-E55E-A1A3-B47D-4641F559CB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159627"/>
              </p:ext>
            </p:extLst>
          </p:nvPr>
        </p:nvGraphicFramePr>
        <p:xfrm>
          <a:off x="134076" y="1039721"/>
          <a:ext cx="7166947" cy="3307550"/>
        </p:xfrm>
        <a:graphic>
          <a:graphicData uri="http://schemas.openxmlformats.org/drawingml/2006/table">
            <a:tbl>
              <a:tblPr/>
              <a:tblGrid>
                <a:gridCol w="648000">
                  <a:extLst>
                    <a:ext uri="{9D8B030D-6E8A-4147-A177-3AD203B41FA5}">
                      <a16:colId xmlns:a16="http://schemas.microsoft.com/office/drawing/2014/main" val="1672568177"/>
                    </a:ext>
                  </a:extLst>
                </a:gridCol>
                <a:gridCol w="3548919">
                  <a:extLst>
                    <a:ext uri="{9D8B030D-6E8A-4147-A177-3AD203B41FA5}">
                      <a16:colId xmlns:a16="http://schemas.microsoft.com/office/drawing/2014/main" val="396565241"/>
                    </a:ext>
                  </a:extLst>
                </a:gridCol>
                <a:gridCol w="446568">
                  <a:extLst>
                    <a:ext uri="{9D8B030D-6E8A-4147-A177-3AD203B41FA5}">
                      <a16:colId xmlns:a16="http://schemas.microsoft.com/office/drawing/2014/main" val="3750027703"/>
                    </a:ext>
                  </a:extLst>
                </a:gridCol>
                <a:gridCol w="886046">
                  <a:extLst>
                    <a:ext uri="{9D8B030D-6E8A-4147-A177-3AD203B41FA5}">
                      <a16:colId xmlns:a16="http://schemas.microsoft.com/office/drawing/2014/main" val="1367706998"/>
                    </a:ext>
                  </a:extLst>
                </a:gridCol>
                <a:gridCol w="687572">
                  <a:extLst>
                    <a:ext uri="{9D8B030D-6E8A-4147-A177-3AD203B41FA5}">
                      <a16:colId xmlns:a16="http://schemas.microsoft.com/office/drawing/2014/main" val="297852236"/>
                    </a:ext>
                  </a:extLst>
                </a:gridCol>
                <a:gridCol w="382772">
                  <a:extLst>
                    <a:ext uri="{9D8B030D-6E8A-4147-A177-3AD203B41FA5}">
                      <a16:colId xmlns:a16="http://schemas.microsoft.com/office/drawing/2014/main" val="3848304263"/>
                    </a:ext>
                  </a:extLst>
                </a:gridCol>
                <a:gridCol w="567070">
                  <a:extLst>
                    <a:ext uri="{9D8B030D-6E8A-4147-A177-3AD203B41FA5}">
                      <a16:colId xmlns:a16="http://schemas.microsoft.com/office/drawing/2014/main" val="1785252515"/>
                    </a:ext>
                  </a:extLst>
                </a:gridCol>
              </a:tblGrid>
              <a:tr h="162420">
                <a:tc>
                  <a:txBody>
                    <a:bodyPr/>
                    <a:lstStyle/>
                    <a:p>
                      <a:pPr algn="ctr" fontAlgn="b"/>
                      <a:r>
                        <a:rPr lang="en-NO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Title/Description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WP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Beneficiary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Level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Due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GB" sz="1400" b="1" i="1" u="none" strike="noStrike" dirty="0">
                        <a:solidFill>
                          <a:srgbClr val="3D85C6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9382097"/>
                  </a:ext>
                </a:extLst>
              </a:tr>
              <a:tr h="21368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D1.1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Supervisory Board of the network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Oct-24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1460423"/>
                  </a:ext>
                </a:extLst>
              </a:tr>
              <a:tr h="9951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D1.2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Website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Oct-24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671396"/>
                  </a:ext>
                </a:extLst>
              </a:tr>
              <a:tr h="15683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D1.3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Data Management Plan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9736821"/>
                  </a:ext>
                </a:extLst>
              </a:tr>
              <a:tr h="16242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D1.4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Progress report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3470096"/>
                  </a:ext>
                </a:extLst>
              </a:tr>
              <a:tr h="11637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D1.5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Final report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8263451"/>
                  </a:ext>
                </a:extLst>
              </a:tr>
              <a:tr h="209135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D2.1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Open online resource for training materials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WP2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Public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M7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Mar-25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174865"/>
                  </a:ext>
                </a:extLst>
              </a:tr>
              <a:tr h="10632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D2.2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Career Development Plans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UTU (All)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389329"/>
                  </a:ext>
                </a:extLst>
              </a:tr>
              <a:tr h="14974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D2.3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Mid-term training report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Aug-26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3499549"/>
                  </a:ext>
                </a:extLst>
              </a:tr>
              <a:tr h="15773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D2.4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Final training report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754240"/>
                  </a:ext>
                </a:extLst>
              </a:tr>
              <a:tr h="38545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D6.1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Plan for the dissemination and exploitation of results, including communication activities 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WP6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M13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771522"/>
                  </a:ext>
                </a:extLst>
              </a:tr>
              <a:tr h="26226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D6.2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Plan for the dissemination and exploitation of results, including communication activities 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WP6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478766"/>
                  </a:ext>
                </a:extLst>
              </a:tr>
              <a:tr h="15116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D7.1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Requirement no. 1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WP7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M2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Garamond" panose="02020404030301010803" pitchFamily="18" charset="0"/>
                        </a:rPr>
                        <a:t>Oct-24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291158"/>
                  </a:ext>
                </a:extLst>
              </a:tr>
              <a:tr h="14497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D7.2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Requirement no. 2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WP7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M24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Aug-26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8495507"/>
                  </a:ext>
                </a:extLst>
              </a:tr>
              <a:tr h="11751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D7.3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Requirement no. 3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WP7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990000"/>
                          </a:solidFill>
                          <a:effectLst/>
                          <a:latin typeface="Garamond" panose="02020404030301010803" pitchFamily="18" charset="0"/>
                        </a:rPr>
                        <a:t>Sensitive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M48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</a:rPr>
                        <a:t>Aug-28</a:t>
                      </a:r>
                    </a:p>
                  </a:txBody>
                  <a:tcPr marL="7613" marR="7613" marT="7613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999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242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828A20E9-C793-CBA5-4375-560A71CCA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4D0DDC1A-BC6E-36B8-7D19-D290F6871D3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035CC0CF-B3A8-32B3-DA46-0456F5C143F6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BAAFD646-B82B-2FA3-57D2-DB817D41DABB}"/>
              </a:ext>
            </a:extLst>
          </p:cNvPr>
          <p:cNvSpPr/>
          <p:nvPr/>
        </p:nvSpPr>
        <p:spPr>
          <a:xfrm>
            <a:off x="134076" y="542428"/>
            <a:ext cx="4437924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Training and networking events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6BB6EE0-731B-DDA9-8894-C66529800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9218602"/>
              </p:ext>
            </p:extLst>
          </p:nvPr>
        </p:nvGraphicFramePr>
        <p:xfrm>
          <a:off x="134076" y="1294730"/>
          <a:ext cx="8847222" cy="2990737"/>
        </p:xfrm>
        <a:graphic>
          <a:graphicData uri="http://schemas.openxmlformats.org/drawingml/2006/table">
            <a:tbl>
              <a:tblPr/>
              <a:tblGrid>
                <a:gridCol w="377228">
                  <a:extLst>
                    <a:ext uri="{9D8B030D-6E8A-4147-A177-3AD203B41FA5}">
                      <a16:colId xmlns:a16="http://schemas.microsoft.com/office/drawing/2014/main" val="630245623"/>
                    </a:ext>
                  </a:extLst>
                </a:gridCol>
                <a:gridCol w="5607154">
                  <a:extLst>
                    <a:ext uri="{9D8B030D-6E8A-4147-A177-3AD203B41FA5}">
                      <a16:colId xmlns:a16="http://schemas.microsoft.com/office/drawing/2014/main" val="3804257167"/>
                    </a:ext>
                  </a:extLst>
                </a:gridCol>
                <a:gridCol w="573153">
                  <a:extLst>
                    <a:ext uri="{9D8B030D-6E8A-4147-A177-3AD203B41FA5}">
                      <a16:colId xmlns:a16="http://schemas.microsoft.com/office/drawing/2014/main" val="3082755311"/>
                    </a:ext>
                  </a:extLst>
                </a:gridCol>
                <a:gridCol w="763229">
                  <a:extLst>
                    <a:ext uri="{9D8B030D-6E8A-4147-A177-3AD203B41FA5}">
                      <a16:colId xmlns:a16="http://schemas.microsoft.com/office/drawing/2014/main" val="1828758834"/>
                    </a:ext>
                  </a:extLst>
                </a:gridCol>
                <a:gridCol w="763229">
                  <a:extLst>
                    <a:ext uri="{9D8B030D-6E8A-4147-A177-3AD203B41FA5}">
                      <a16:colId xmlns:a16="http://schemas.microsoft.com/office/drawing/2014/main" val="1783729385"/>
                    </a:ext>
                  </a:extLst>
                </a:gridCol>
                <a:gridCol w="763229">
                  <a:extLst>
                    <a:ext uri="{9D8B030D-6E8A-4147-A177-3AD203B41FA5}">
                      <a16:colId xmlns:a16="http://schemas.microsoft.com/office/drawing/2014/main" val="4086040993"/>
                    </a:ext>
                  </a:extLst>
                </a:gridCol>
              </a:tblGrid>
              <a:tr h="257621">
                <a:tc>
                  <a:txBody>
                    <a:bodyPr/>
                    <a:lstStyle/>
                    <a:p>
                      <a:pPr algn="l" fontAlgn="b"/>
                      <a:r>
                        <a:rPr lang="en-NO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#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Main training events and conferences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ECTS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Leader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1" u="none" strike="noStrike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Month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1" u="none" strike="noStrike" dirty="0">
                          <a:solidFill>
                            <a:srgbClr val="3D85C6"/>
                          </a:solidFill>
                          <a:effectLst/>
                          <a:latin typeface="Garamond" panose="02020404030301010803" pitchFamily="18" charset="0"/>
                        </a:rPr>
                        <a:t>Time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9372273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T1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Training and Networking Retreat 1: Introduction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7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Mar-25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4887825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T2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Training and Networking Retreat 2: High-Throughput Profiling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NMBU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13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Sep-25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1706041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T3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SMBE 2026 session on hologenomics (conditional on acceptance by the SMBE board)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CNAG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19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2127304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T4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Training and Networking Retreat 3: Data analysis and Open Science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20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Apr-26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66484"/>
                  </a:ext>
                </a:extLst>
              </a:tr>
              <a:tr h="259963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T5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ECCB 2026 session on hologenomics (conditional on acceptance by the ECCB board)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UTU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22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17565" marB="1756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8539623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T6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Training and Networking Retreat 4: Dissemination, Exploitation and Communication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KUL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26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Oct-26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358773"/>
                  </a:ext>
                </a:extLst>
              </a:tr>
              <a:tr h="259963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T7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ESEB 2027 session on hologenomics (conditional on acceptance by the ESEB board)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31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NO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783" marR="8783" marT="17565" marB="17565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777637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T8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Training and Networking Retreat 5: Career Development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CNAG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33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May-27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214243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T9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Hologenomics Conference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UCPH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36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Aug-27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6826934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T10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Hologenomics Day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1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41B47"/>
                          </a:solidFill>
                          <a:effectLst/>
                          <a:latin typeface="Garamond" panose="02020404030301010803" pitchFamily="18" charset="0"/>
                        </a:rPr>
                        <a:t>42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419083"/>
                  </a:ext>
                </a:extLst>
              </a:tr>
              <a:tr h="245910"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T11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Final meeting: presentation of results and future prospects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2</a:t>
                      </a:r>
                    </a:p>
                  </a:txBody>
                  <a:tcPr marL="8783" marR="8783" marT="878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UB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NO" sz="1200" b="1" i="0" u="none" strike="noStrike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42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b="1" i="0" u="none" strike="noStrike" dirty="0">
                          <a:solidFill>
                            <a:srgbClr val="7F6000"/>
                          </a:solidFill>
                          <a:effectLst/>
                          <a:latin typeface="Garamond" panose="02020404030301010803" pitchFamily="18" charset="0"/>
                        </a:rPr>
                        <a:t>Feb-28</a:t>
                      </a:r>
                    </a:p>
                  </a:txBody>
                  <a:tcPr marL="8783" marR="8783" marT="87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6002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1308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1349B729-3FC7-DA3A-01F1-6A1C48FF9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D0A6DCD7-4B73-4766-1611-A78BD2E82B1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50891292-301B-8E6A-412D-6824001A2E98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AA8D60DB-B3F0-B6B6-E213-9F724F2F8829}"/>
              </a:ext>
            </a:extLst>
          </p:cNvPr>
          <p:cNvSpPr/>
          <p:nvPr/>
        </p:nvSpPr>
        <p:spPr>
          <a:xfrm>
            <a:off x="134076" y="542428"/>
            <a:ext cx="5728008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Training and Networking Retreat 2: Oslo!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5E40F24A-AA9F-C008-B0DF-C8FE2C60262E}"/>
              </a:ext>
            </a:extLst>
          </p:cNvPr>
          <p:cNvSpPr txBox="1">
            <a:spLocks/>
          </p:cNvSpPr>
          <p:nvPr/>
        </p:nvSpPr>
        <p:spPr>
          <a:xfrm>
            <a:off x="83921" y="1049506"/>
            <a:ext cx="1949883" cy="35066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NO" dirty="0"/>
              <a:t>November 10-14</a:t>
            </a:r>
          </a:p>
          <a:p>
            <a:endParaRPr lang="en-NO" dirty="0"/>
          </a:p>
        </p:txBody>
      </p:sp>
      <p:pic>
        <p:nvPicPr>
          <p:cNvPr id="4" name="Picture 4" descr="Oslo – experience the vibrant capital of Norway">
            <a:extLst>
              <a:ext uri="{FF2B5EF4-FFF2-40B4-BE49-F238E27FC236}">
                <a16:creationId xmlns:a16="http://schemas.microsoft.com/office/drawing/2014/main" id="{C6F4E35A-0E50-117A-7474-83DA1BDDA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83" y="1301900"/>
            <a:ext cx="5501180" cy="366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DC608E-2185-4DA2-42B6-2914EBEA7B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946" y="542428"/>
            <a:ext cx="3066679" cy="23000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B400B3-B622-581D-7FDA-84B33D7424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00" r="20086"/>
          <a:stretch/>
        </p:blipFill>
        <p:spPr bwMode="auto">
          <a:xfrm>
            <a:off x="7095459" y="2885868"/>
            <a:ext cx="1940165" cy="2198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A1BB57-36D7-8334-4179-3AE245854CB3}"/>
              </a:ext>
            </a:extLst>
          </p:cNvPr>
          <p:cNvSpPr txBox="1"/>
          <p:nvPr/>
        </p:nvSpPr>
        <p:spPr>
          <a:xfrm>
            <a:off x="5691963" y="4015246"/>
            <a:ext cx="11659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/>
              <a:t>Norwegian University of Life Sciences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89205D-2718-7D95-BC7B-EC15827E66F1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6857950" y="4111256"/>
            <a:ext cx="932171" cy="38104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60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4851E786-BFE8-9C59-644D-68842BBEC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52F3AD51-2DBD-C459-2ADE-E19057B8DB59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72171167-C737-7D81-D995-A0E16094B207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7AFF91FD-2D66-6725-9BED-926E7E3C4CE3}"/>
              </a:ext>
            </a:extLst>
          </p:cNvPr>
          <p:cNvSpPr/>
          <p:nvPr/>
        </p:nvSpPr>
        <p:spPr>
          <a:xfrm>
            <a:off x="134076" y="542428"/>
            <a:ext cx="3055691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MSCA green charter</a:t>
            </a:r>
          </a:p>
        </p:txBody>
      </p:sp>
      <p:sp>
        <p:nvSpPr>
          <p:cNvPr id="3" name="Google Shape;157;p22">
            <a:extLst>
              <a:ext uri="{FF2B5EF4-FFF2-40B4-BE49-F238E27FC236}">
                <a16:creationId xmlns:a16="http://schemas.microsoft.com/office/drawing/2014/main" id="{299E97AB-B2BF-C24E-ADA4-E8415EBD556A}"/>
              </a:ext>
            </a:extLst>
          </p:cNvPr>
          <p:cNvSpPr txBox="1"/>
          <p:nvPr/>
        </p:nvSpPr>
        <p:spPr>
          <a:xfrm>
            <a:off x="134075" y="1024500"/>
            <a:ext cx="8832715" cy="36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The MSCA Green Charter promotes the sustainable implementation of research activities: minimise the environmental impact of research activities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All participants are expected to adhere to the Green Charter on a "best effort" basis</a:t>
            </a:r>
          </a:p>
          <a:p>
            <a:pPr marL="342900" lvl="0" indent="-3429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Some measures to consider: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reduce, reuse and recycle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promote green purchasing for project-related materials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ensure the sustainability of project events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use low-emission forms of transport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promote teleconferencing whenever possible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use sustainable and renewable forms of energy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develop awareness on environmental sustainability</a:t>
            </a:r>
          </a:p>
          <a:p>
            <a:pPr marL="669925" lvl="0" indent="-311150" algn="l" rtl="0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share ideas and examples of best practice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  <p:extLst>
      <p:ext uri="{BB962C8B-B14F-4D97-AF65-F5344CB8AC3E}">
        <p14:creationId xmlns:p14="http://schemas.microsoft.com/office/powerpoint/2010/main" val="3422396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5BD95DE3-86A9-241D-BDE9-0CF4520B8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4BB80CC7-D9F1-8F2E-FBA2-8717068DC602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CE1158B3-E896-3719-B6D3-4EBDD29C6EB9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" name="Google Shape;154;p22">
            <a:extLst>
              <a:ext uri="{FF2B5EF4-FFF2-40B4-BE49-F238E27FC236}">
                <a16:creationId xmlns:a16="http://schemas.microsoft.com/office/drawing/2014/main" id="{65BB6C64-7E82-A269-6A4B-D87F8EE70874}"/>
              </a:ext>
            </a:extLst>
          </p:cNvPr>
          <p:cNvSpPr/>
          <p:nvPr/>
        </p:nvSpPr>
        <p:spPr>
          <a:xfrm>
            <a:off x="134076" y="542428"/>
            <a:ext cx="384525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Program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96D0B-C453-116A-E0B4-93C90F3EB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090392"/>
            <a:ext cx="6073875" cy="338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39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0D6C72E7-06C7-0590-A0E6-2C8EE1511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3EEB14-8B54-B18A-1717-F76EC1E7C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75" y="3037393"/>
            <a:ext cx="4357603" cy="254155"/>
          </a:xfrm>
          <a:prstGeom prst="rect">
            <a:avLst/>
          </a:prstGeom>
        </p:spPr>
      </p:pic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8612B6DF-DE86-55D7-64A7-A0F11204B1F9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9C9D2000-DB13-9E55-3572-CE4F7651BE2A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" name="Google Shape;154;p22">
            <a:extLst>
              <a:ext uri="{FF2B5EF4-FFF2-40B4-BE49-F238E27FC236}">
                <a16:creationId xmlns:a16="http://schemas.microsoft.com/office/drawing/2014/main" id="{3CFCDE6A-88B9-E753-690C-572FD3AF09E2}"/>
              </a:ext>
            </a:extLst>
          </p:cNvPr>
          <p:cNvSpPr/>
          <p:nvPr/>
        </p:nvSpPr>
        <p:spPr>
          <a:xfrm>
            <a:off x="134076" y="542428"/>
            <a:ext cx="384525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Program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75FAEF-7A4C-1537-C86C-04EDF86BE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076" y="1154190"/>
            <a:ext cx="4357604" cy="18938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09513A-0128-7E4D-DAE5-BE432F01A3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154190"/>
            <a:ext cx="4357603" cy="387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11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9F9B6FFE-87BD-B80D-8978-3954F8B96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C24A04DB-5B70-A444-F657-EC5D8522666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BF6A487C-E037-4D74-70F2-D50A922CDD86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183C8B32-E7C9-7D37-6FC3-410D2A5F3B3B}"/>
              </a:ext>
            </a:extLst>
          </p:cNvPr>
          <p:cNvSpPr/>
          <p:nvPr/>
        </p:nvSpPr>
        <p:spPr>
          <a:xfrm>
            <a:off x="134076" y="542428"/>
            <a:ext cx="3845257" cy="38015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MSCA Doctoral network</a:t>
            </a:r>
          </a:p>
        </p:txBody>
      </p:sp>
      <p:sp>
        <p:nvSpPr>
          <p:cNvPr id="3" name="Google Shape;157;p22">
            <a:extLst>
              <a:ext uri="{FF2B5EF4-FFF2-40B4-BE49-F238E27FC236}">
                <a16:creationId xmlns:a16="http://schemas.microsoft.com/office/drawing/2014/main" id="{738FCDBD-1DB1-97F2-7298-8A01B1E3D0B0}"/>
              </a:ext>
            </a:extLst>
          </p:cNvPr>
          <p:cNvSpPr txBox="1"/>
          <p:nvPr/>
        </p:nvSpPr>
        <p:spPr>
          <a:xfrm>
            <a:off x="311285" y="3556034"/>
            <a:ext cx="8567795" cy="128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The MSCAs are the European Union’s flagship programme for doctoral education </a:t>
            </a:r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Lexend"/>
                <a:ea typeface="Lexend"/>
                <a:cs typeface="Lexend"/>
                <a:sym typeface="Lexend"/>
              </a:rPr>
              <a:t>and postdoctoral training</a:t>
            </a: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Excellence, mobility, supervision, career guidance, open science, …</a:t>
            </a:r>
          </a:p>
        </p:txBody>
      </p:sp>
      <p:pic>
        <p:nvPicPr>
          <p:cNvPr id="2050" name="Picture 2" descr="Recruit a talented postdoc! Arctic MSCA-PF Program 2022 is launched | UiT">
            <a:extLst>
              <a:ext uri="{FF2B5EF4-FFF2-40B4-BE49-F238E27FC236}">
                <a16:creationId xmlns:a16="http://schemas.microsoft.com/office/drawing/2014/main" id="{812A4407-868C-AC49-B154-1C404B92C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089" y="600244"/>
            <a:ext cx="4466777" cy="253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698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4D23ACEC-E772-A5B2-FBA6-0271120D0AA4}"/>
              </a:ext>
            </a:extLst>
          </p:cNvPr>
          <p:cNvSpPr/>
          <p:nvPr/>
        </p:nvSpPr>
        <p:spPr>
          <a:xfrm>
            <a:off x="240092" y="654752"/>
            <a:ext cx="2949675" cy="614149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8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Hologenomics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2516E4-3A87-5D23-12EF-C118AB28C1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3869" y="700283"/>
            <a:ext cx="5816712" cy="523085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B730BF95-A552-52BF-7B59-A0A8E616A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471" y="1377921"/>
            <a:ext cx="7035895" cy="37655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B93C8140-FCC4-639F-24E2-A215B455A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9B676282-056E-02C6-6C88-30213F74220A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8415604A-13CC-F3D6-200D-FD38D023D21E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427914C9-7426-D44B-285E-B561B9A187EE}"/>
              </a:ext>
            </a:extLst>
          </p:cNvPr>
          <p:cNvSpPr/>
          <p:nvPr/>
        </p:nvSpPr>
        <p:spPr>
          <a:xfrm>
            <a:off x="240093" y="654752"/>
            <a:ext cx="3226122" cy="415501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4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HoloGen </a:t>
            </a:r>
            <a:r>
              <a:rPr lang="en-GB" sz="2400" b="1" dirty="0" err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objectives</a:t>
            </a:r>
            <a:endParaRPr lang="en-GB" sz="2400" b="1" dirty="0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7B66677E-3F3F-7C20-6286-FA4DF4975509}"/>
              </a:ext>
            </a:extLst>
          </p:cNvPr>
          <p:cNvSpPr txBox="1">
            <a:spLocks/>
          </p:cNvSpPr>
          <p:nvPr/>
        </p:nvSpPr>
        <p:spPr>
          <a:xfrm>
            <a:off x="212048" y="1145657"/>
            <a:ext cx="8931952" cy="39978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600" b="1" dirty="0">
                <a:latin typeface="Garamond" panose="02020404030301010803" pitchFamily="18" charset="0"/>
              </a:rPr>
              <a:t>Strategic objectives</a:t>
            </a:r>
            <a:endParaRPr lang="en-GB" sz="1600" dirty="0"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009D7F"/>
                </a:solidFill>
                <a:latin typeface="Garamond" panose="02020404030301010803" pitchFamily="18" charset="0"/>
              </a:rPr>
              <a:t>SO1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Train the next generation of multidisciplinary scientists</a:t>
            </a:r>
            <a:endParaRPr lang="en-GB" sz="1600" dirty="0">
              <a:solidFill>
                <a:srgbClr val="0D3F81"/>
              </a:solidFill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009D7F"/>
                </a:solidFill>
                <a:latin typeface="Garamond" panose="02020404030301010803" pitchFamily="18" charset="0"/>
              </a:rPr>
              <a:t>SO2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Strengthen both European industry and academia </a:t>
            </a:r>
            <a:r>
              <a:rPr lang="en-GB" sz="1600" dirty="0">
                <a:latin typeface="Garamond" panose="02020404030301010803" pitchFamily="18" charset="0"/>
              </a:rPr>
              <a:t>with a cohort of talent</a:t>
            </a:r>
          </a:p>
          <a:p>
            <a:r>
              <a:rPr lang="en-GB" sz="1600" b="1" dirty="0">
                <a:solidFill>
                  <a:srgbClr val="009D7F"/>
                </a:solidFill>
                <a:latin typeface="Garamond" panose="02020404030301010803" pitchFamily="18" charset="0"/>
              </a:rPr>
              <a:t>SO3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Produce a large number of high-profile publications</a:t>
            </a:r>
            <a:endParaRPr lang="en-GB" sz="1600" b="1" dirty="0"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009D7F"/>
                </a:solidFill>
                <a:latin typeface="Garamond" panose="02020404030301010803" pitchFamily="18" charset="0"/>
              </a:rPr>
              <a:t>SO4 | </a:t>
            </a:r>
            <a:r>
              <a:rPr lang="en-GB" sz="1600" dirty="0">
                <a:latin typeface="Garamond" panose="02020404030301010803" pitchFamily="18" charset="0"/>
              </a:rPr>
              <a:t>Enable long-term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transfer of technological gains to and from industry partners</a:t>
            </a:r>
            <a:endParaRPr lang="en-GB" sz="1600" b="1" dirty="0">
              <a:latin typeface="Garamond" panose="02020404030301010803" pitchFamily="18" charset="0"/>
            </a:endParaRPr>
          </a:p>
          <a:p>
            <a:endParaRPr lang="en-GB" sz="1600" b="1" dirty="0">
              <a:latin typeface="Garamond" panose="02020404030301010803" pitchFamily="18" charset="0"/>
            </a:endParaRPr>
          </a:p>
          <a:p>
            <a:r>
              <a:rPr lang="en-GB" sz="1600" b="1" dirty="0">
                <a:latin typeface="Garamond" panose="02020404030301010803" pitchFamily="18" charset="0"/>
              </a:rPr>
              <a:t>Research objectives</a:t>
            </a:r>
          </a:p>
          <a:p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RO1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Develop novel computational approaches</a:t>
            </a:r>
            <a:endParaRPr lang="en-GB" sz="1600" dirty="0">
              <a:solidFill>
                <a:srgbClr val="0D3F81"/>
              </a:solidFill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RO2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Understand fundamental principles of biochemical and</a:t>
            </a:r>
            <a:r>
              <a:rPr lang="en-GB" sz="1600" dirty="0">
                <a:solidFill>
                  <a:srgbClr val="0D3F81"/>
                </a:solidFill>
                <a:latin typeface="Garamond" panose="02020404030301010803" pitchFamily="18" charset="0"/>
              </a:rPr>
              <a:t>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ecological interplay</a:t>
            </a:r>
            <a:endParaRPr lang="en-GB" sz="1600" dirty="0">
              <a:solidFill>
                <a:srgbClr val="0D3F81"/>
              </a:solidFill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RO3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Apply the hologenomic framework</a:t>
            </a:r>
          </a:p>
          <a:p>
            <a:endParaRPr lang="en-GB" sz="1600" b="1" dirty="0">
              <a:solidFill>
                <a:srgbClr val="0D3F81"/>
              </a:solidFill>
              <a:latin typeface="Garamond" panose="02020404030301010803" pitchFamily="18" charset="0"/>
            </a:endParaRPr>
          </a:p>
          <a:p>
            <a:r>
              <a:rPr lang="en-GB" sz="1600" b="1" dirty="0">
                <a:latin typeface="Garamond" panose="02020404030301010803" pitchFamily="18" charset="0"/>
              </a:rPr>
              <a:t>Training objectives</a:t>
            </a:r>
            <a:endParaRPr lang="en-GB" sz="1600" dirty="0">
              <a:latin typeface="Garamond" panose="02020404030301010803" pitchFamily="18" charset="0"/>
            </a:endParaRPr>
          </a:p>
          <a:p>
            <a:r>
              <a:rPr lang="en-GB" sz="1600" b="1" dirty="0">
                <a:solidFill>
                  <a:srgbClr val="C00000"/>
                </a:solidFill>
                <a:latin typeface="Garamond" panose="02020404030301010803" pitchFamily="18" charset="0"/>
              </a:rPr>
              <a:t>TO1 |</a:t>
            </a:r>
            <a:r>
              <a:rPr lang="en-GB" sz="1600" b="1" dirty="0">
                <a:solidFill>
                  <a:srgbClr val="B07F05"/>
                </a:solidFill>
                <a:latin typeface="Garamond" panose="02020404030301010803" pitchFamily="18" charset="0"/>
              </a:rPr>
              <a:t> </a:t>
            </a:r>
            <a:r>
              <a:rPr lang="en-GB" sz="1600" dirty="0">
                <a:latin typeface="Garamond" panose="02020404030301010803" pitchFamily="18" charset="0"/>
              </a:rPr>
              <a:t>Understand the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relevance of host-microbiota interactions </a:t>
            </a:r>
            <a:r>
              <a:rPr lang="en-GB" sz="1600" dirty="0">
                <a:latin typeface="Garamond" panose="02020404030301010803" pitchFamily="18" charset="0"/>
              </a:rPr>
              <a:t>and</a:t>
            </a:r>
            <a:r>
              <a:rPr lang="en-GB" sz="1600" dirty="0">
                <a:solidFill>
                  <a:srgbClr val="0D3F81"/>
                </a:solidFill>
                <a:latin typeface="Garamond" panose="02020404030301010803" pitchFamily="18" charset="0"/>
              </a:rPr>
              <a:t> </a:t>
            </a:r>
            <a:r>
              <a:rPr lang="en-GB" sz="1600" dirty="0">
                <a:latin typeface="Garamond" panose="02020404030301010803" pitchFamily="18" charset="0"/>
              </a:rPr>
              <a:t>master the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appr. of hologenomics</a:t>
            </a:r>
          </a:p>
          <a:p>
            <a:r>
              <a:rPr lang="en-GB" sz="1600" b="1" dirty="0">
                <a:solidFill>
                  <a:srgbClr val="C00000"/>
                </a:solidFill>
                <a:latin typeface="Garamond" panose="02020404030301010803" pitchFamily="18" charset="0"/>
              </a:rPr>
              <a:t>TO2 |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Develop skills in quantitative analysis and management of big</a:t>
            </a:r>
            <a:r>
              <a:rPr lang="en-GB" sz="1600" dirty="0">
                <a:solidFill>
                  <a:srgbClr val="0D3F81"/>
                </a:solidFill>
                <a:latin typeface="Garamond" panose="02020404030301010803" pitchFamily="18" charset="0"/>
              </a:rPr>
              <a:t>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data</a:t>
            </a:r>
          </a:p>
          <a:p>
            <a:r>
              <a:rPr lang="en-GB" sz="1600" b="1" dirty="0">
                <a:solidFill>
                  <a:srgbClr val="C00000"/>
                </a:solidFill>
                <a:latin typeface="Garamond" panose="02020404030301010803" pitchFamily="18" charset="0"/>
              </a:rPr>
              <a:t>TO3 | </a:t>
            </a:r>
            <a:r>
              <a:rPr lang="en-GB" sz="1600" dirty="0">
                <a:latin typeface="Garamond" panose="02020404030301010803" pitchFamily="18" charset="0"/>
              </a:rPr>
              <a:t>Acquire the necessary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transferable skills to ensure successful</a:t>
            </a:r>
            <a:r>
              <a:rPr lang="en-GB" sz="1600" dirty="0">
                <a:solidFill>
                  <a:srgbClr val="0D3F81"/>
                </a:solidFill>
                <a:latin typeface="Garamond" panose="02020404030301010803" pitchFamily="18" charset="0"/>
              </a:rPr>
              <a:t> </a:t>
            </a:r>
            <a:r>
              <a:rPr lang="en-GB" sz="1600" b="1" dirty="0">
                <a:solidFill>
                  <a:srgbClr val="0D3F81"/>
                </a:solidFill>
                <a:latin typeface="Garamond" panose="02020404030301010803" pitchFamily="18" charset="0"/>
              </a:rPr>
              <a:t>progress in academia and industry</a:t>
            </a:r>
          </a:p>
        </p:txBody>
      </p:sp>
    </p:spTree>
    <p:extLst>
      <p:ext uri="{BB962C8B-B14F-4D97-AF65-F5344CB8AC3E}">
        <p14:creationId xmlns:p14="http://schemas.microsoft.com/office/powerpoint/2010/main" val="297658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73C139EF-39D8-B069-C70F-8EA30F149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858DC51C-E330-9E2A-5CA1-885F9DA4EC8E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D93FC5A5-7F1A-8A07-D13D-55706E328C8C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" name="Google Shape;154;p22">
            <a:extLst>
              <a:ext uri="{FF2B5EF4-FFF2-40B4-BE49-F238E27FC236}">
                <a16:creationId xmlns:a16="http://schemas.microsoft.com/office/drawing/2014/main" id="{B0EA7AB8-DBEF-BDDD-48AD-473C8CED9BE8}"/>
              </a:ext>
            </a:extLst>
          </p:cNvPr>
          <p:cNvSpPr/>
          <p:nvPr/>
        </p:nvSpPr>
        <p:spPr>
          <a:xfrm>
            <a:off x="134077" y="548427"/>
            <a:ext cx="2233440" cy="373062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2000" b="1" dirty="0" err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Loooong</a:t>
            </a:r>
            <a:r>
              <a:rPr lang="en-GB" sz="2000" b="1" dirty="0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 road!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F4586D-A4E3-52DD-591D-5FBBD666296D}"/>
              </a:ext>
            </a:extLst>
          </p:cNvPr>
          <p:cNvCxnSpPr>
            <a:cxnSpLocks/>
          </p:cNvCxnSpPr>
          <p:nvPr/>
        </p:nvCxnSpPr>
        <p:spPr>
          <a:xfrm>
            <a:off x="71498" y="2990767"/>
            <a:ext cx="88591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CADE96C-4867-F9A1-DA67-C89DBBA881AD}"/>
              </a:ext>
            </a:extLst>
          </p:cNvPr>
          <p:cNvSpPr txBox="1"/>
          <p:nvPr/>
        </p:nvSpPr>
        <p:spPr>
          <a:xfrm>
            <a:off x="71498" y="2621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15CE4A-7B1A-B217-D795-7B93B162BF77}"/>
              </a:ext>
            </a:extLst>
          </p:cNvPr>
          <p:cNvSpPr txBox="1"/>
          <p:nvPr/>
        </p:nvSpPr>
        <p:spPr>
          <a:xfrm>
            <a:off x="1964576" y="2621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2021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A9ECB3-DB2D-9FF6-A415-A5D51A85C61A}"/>
              </a:ext>
            </a:extLst>
          </p:cNvPr>
          <p:cNvSpPr txBox="1"/>
          <p:nvPr/>
        </p:nvSpPr>
        <p:spPr>
          <a:xfrm>
            <a:off x="4098437" y="2621435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2022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CFF72F-CED4-9D10-E23A-544799B59DD4}"/>
              </a:ext>
            </a:extLst>
          </p:cNvPr>
          <p:cNvSpPr txBox="1"/>
          <p:nvPr/>
        </p:nvSpPr>
        <p:spPr>
          <a:xfrm>
            <a:off x="6579659" y="2634349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/>
              <a:t>2023</a:t>
            </a:r>
          </a:p>
        </p:txBody>
      </p:sp>
      <p:sp>
        <p:nvSpPr>
          <p:cNvPr id="21" name="Google Shape;157;p22">
            <a:extLst>
              <a:ext uri="{FF2B5EF4-FFF2-40B4-BE49-F238E27FC236}">
                <a16:creationId xmlns:a16="http://schemas.microsoft.com/office/drawing/2014/main" id="{B10297B1-67B2-7EF2-72BD-04A2C68F4A69}"/>
              </a:ext>
            </a:extLst>
          </p:cNvPr>
          <p:cNvSpPr txBox="1"/>
          <p:nvPr/>
        </p:nvSpPr>
        <p:spPr>
          <a:xfrm>
            <a:off x="63137" y="3041664"/>
            <a:ext cx="4437924" cy="204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rgbClr val="C00000"/>
                </a:solidFill>
                <a:latin typeface="Lexend"/>
                <a:ea typeface="Lexend"/>
                <a:cs typeface="Lexend"/>
                <a:sym typeface="Lexend"/>
              </a:rPr>
              <a:t>Reject</a:t>
            </a: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: 87.4%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1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Weaknesses: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gender aspects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plan for training activities on transferable skills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time the supervisors will dedicate to the supervision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meaningful contribution of the non-academic sector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scientific deliverables are very general and only loosely align to the research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lacks some important risks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letters of commitment have not been provided</a:t>
            </a:r>
          </a:p>
        </p:txBody>
      </p:sp>
      <p:sp>
        <p:nvSpPr>
          <p:cNvPr id="22" name="Google Shape;157;p22">
            <a:extLst>
              <a:ext uri="{FF2B5EF4-FFF2-40B4-BE49-F238E27FC236}">
                <a16:creationId xmlns:a16="http://schemas.microsoft.com/office/drawing/2014/main" id="{4FA74317-B041-A233-B702-2217C82F216C}"/>
              </a:ext>
            </a:extLst>
          </p:cNvPr>
          <p:cNvSpPr txBox="1"/>
          <p:nvPr/>
        </p:nvSpPr>
        <p:spPr>
          <a:xfrm>
            <a:off x="1964576" y="1010369"/>
            <a:ext cx="6966048" cy="170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rgbClr val="C00000"/>
                </a:solidFill>
                <a:latin typeface="Lexend"/>
                <a:ea typeface="Lexend"/>
                <a:cs typeface="Lexend"/>
                <a:sym typeface="Lexend"/>
              </a:rPr>
              <a:t>Reject</a:t>
            </a: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: 92.0%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1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Weaknesses: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not clear to what extent data from ongoing projects detailed in Box 1 can be effectively combined and </a:t>
            </a:r>
            <a:r>
              <a:rPr lang="en-GB" sz="1100" dirty="0" err="1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analyzed</a:t>
            </a: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as a whole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not clear whether the ECTS will be recognized by the PhD granting institutions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contribution of the project to structuring EU doctoral training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limited indication of expected targets related to dissemination in the proposal.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1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" name="Google Shape;157;p22">
            <a:extLst>
              <a:ext uri="{FF2B5EF4-FFF2-40B4-BE49-F238E27FC236}">
                <a16:creationId xmlns:a16="http://schemas.microsoft.com/office/drawing/2014/main" id="{4D4A98D8-B83D-764A-8CC0-1394084E3F70}"/>
              </a:ext>
            </a:extLst>
          </p:cNvPr>
          <p:cNvSpPr txBox="1"/>
          <p:nvPr/>
        </p:nvSpPr>
        <p:spPr>
          <a:xfrm>
            <a:off x="4098437" y="3041664"/>
            <a:ext cx="4974065" cy="18774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rgbClr val="C00000"/>
                </a:solidFill>
                <a:latin typeface="Lexend"/>
                <a:ea typeface="Lexend"/>
                <a:cs typeface="Lexend"/>
                <a:sym typeface="Lexend"/>
              </a:rPr>
              <a:t>Reserve list … reject</a:t>
            </a: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: 92.6%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1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Weaknesses: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the geographical or environmental diversity aspects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importance of the scientific and economic impacts are well described qualitatively but their magnitude is not assessed quantitatively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interactions between the doctoral candidates not well described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effective implementation of the proposal is not sufficiently explained with regard to the chosen model organism</a:t>
            </a:r>
          </a:p>
        </p:txBody>
      </p:sp>
      <p:sp>
        <p:nvSpPr>
          <p:cNvPr id="24" name="Google Shape;157;p22">
            <a:extLst>
              <a:ext uri="{FF2B5EF4-FFF2-40B4-BE49-F238E27FC236}">
                <a16:creationId xmlns:a16="http://schemas.microsoft.com/office/drawing/2014/main" id="{67E5EC05-970C-B275-9CEE-28BE676EEDE4}"/>
              </a:ext>
            </a:extLst>
          </p:cNvPr>
          <p:cNvSpPr txBox="1"/>
          <p:nvPr/>
        </p:nvSpPr>
        <p:spPr>
          <a:xfrm>
            <a:off x="6655981" y="1045728"/>
            <a:ext cx="2378701" cy="1107965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rgbClr val="00B050"/>
                </a:solidFill>
                <a:latin typeface="Lexend"/>
                <a:ea typeface="Lexend"/>
                <a:cs typeface="Lexend"/>
                <a:sym typeface="Lexend"/>
              </a:rPr>
              <a:t>Accept</a:t>
            </a:r>
            <a:r>
              <a:rPr lang="en-GB" sz="12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: 98.8%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Weaknesses: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scientific risks is superficial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5" name="Picture 2" descr="Champagne pop beverage party icon line, outline, thin, solid ...">
            <a:extLst>
              <a:ext uri="{FF2B5EF4-FFF2-40B4-BE49-F238E27FC236}">
                <a16:creationId xmlns:a16="http://schemas.microsoft.com/office/drawing/2014/main" id="{A928E24E-B46C-1469-0C66-E6A420EE76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2" b="10956"/>
          <a:stretch/>
        </p:blipFill>
        <p:spPr bwMode="auto">
          <a:xfrm>
            <a:off x="8423178" y="1158923"/>
            <a:ext cx="507446" cy="39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73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>
          <a:extLst>
            <a:ext uri="{FF2B5EF4-FFF2-40B4-BE49-F238E27FC236}">
              <a16:creationId xmlns:a16="http://schemas.microsoft.com/office/drawing/2014/main" id="{7B8720D3-812A-0A54-A556-7705C0E0F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 title="hologen_logo_wide.png">
            <a:extLst>
              <a:ext uri="{FF2B5EF4-FFF2-40B4-BE49-F238E27FC236}">
                <a16:creationId xmlns:a16="http://schemas.microsoft.com/office/drawing/2014/main" id="{C2622BA8-9624-95C9-1816-751E8DD226B0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6" y="72213"/>
            <a:ext cx="1899728" cy="3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>
            <a:extLst>
              <a:ext uri="{FF2B5EF4-FFF2-40B4-BE49-F238E27FC236}">
                <a16:creationId xmlns:a16="http://schemas.microsoft.com/office/drawing/2014/main" id="{8714AB9C-6B7D-1E04-0A8B-551329776564}"/>
              </a:ext>
            </a:extLst>
          </p:cNvPr>
          <p:cNvSpPr txBox="1"/>
          <p:nvPr/>
        </p:nvSpPr>
        <p:spPr>
          <a:xfrm>
            <a:off x="5313000" y="0"/>
            <a:ext cx="3831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3A7D99"/>
                </a:solidFill>
                <a:latin typeface="Lexend"/>
                <a:ea typeface="Lexend"/>
                <a:cs typeface="Lexend"/>
                <a:sym typeface="Lexend"/>
              </a:rPr>
              <a:t>www.hologen-network.eu </a:t>
            </a:r>
            <a:endParaRPr sz="1500" b="1">
              <a:solidFill>
                <a:srgbClr val="3A7D99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FA3582-0B8F-387F-08EB-05BC5F4FD1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76" y="557594"/>
            <a:ext cx="4905757" cy="34954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25C010-013C-4246-9565-8C2EA40B4B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076" y="4151006"/>
            <a:ext cx="4905757" cy="57894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A9ED237-EDC1-1739-2E74-C61651BBB9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530750"/>
              </p:ext>
            </p:extLst>
          </p:nvPr>
        </p:nvGraphicFramePr>
        <p:xfrm>
          <a:off x="5570233" y="1652045"/>
          <a:ext cx="3168000" cy="3295160"/>
        </p:xfrm>
        <a:graphic>
          <a:graphicData uri="http://schemas.openxmlformats.org/drawingml/2006/table">
            <a:tbl>
              <a:tblPr/>
              <a:tblGrid>
                <a:gridCol w="1056000">
                  <a:extLst>
                    <a:ext uri="{9D8B030D-6E8A-4147-A177-3AD203B41FA5}">
                      <a16:colId xmlns:a16="http://schemas.microsoft.com/office/drawing/2014/main" val="3301304222"/>
                    </a:ext>
                  </a:extLst>
                </a:gridCol>
                <a:gridCol w="1056000">
                  <a:extLst>
                    <a:ext uri="{9D8B030D-6E8A-4147-A177-3AD203B41FA5}">
                      <a16:colId xmlns:a16="http://schemas.microsoft.com/office/drawing/2014/main" val="314841094"/>
                    </a:ext>
                  </a:extLst>
                </a:gridCol>
                <a:gridCol w="1056000">
                  <a:extLst>
                    <a:ext uri="{9D8B030D-6E8A-4147-A177-3AD203B41FA5}">
                      <a16:colId xmlns:a16="http://schemas.microsoft.com/office/drawing/2014/main" val="67254787"/>
                    </a:ext>
                  </a:extLst>
                </a:gridCol>
              </a:tblGrid>
              <a:tr h="185838">
                <a:tc>
                  <a:txBody>
                    <a:bodyPr/>
                    <a:lstStyle/>
                    <a:p>
                      <a:pPr algn="l" rtl="0" fontAlgn="b"/>
                      <a:r>
                        <a:rPr lang="en-NO" sz="1100" b="1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Doctoral Candidate 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1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Name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1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Beneficiary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336401"/>
                  </a:ext>
                </a:extLst>
              </a:tr>
              <a:tr h="195976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DC1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Veronica </a:t>
                      </a:r>
                      <a:r>
                        <a:rPr lang="en-GB" sz="1100" b="0" dirty="0" err="1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Quarato</a:t>
                      </a:r>
                      <a:endParaRPr lang="en-GB" sz="1100" b="0" dirty="0">
                        <a:effectLst/>
                        <a:latin typeface="Garamond" panose="02020404030301010803" pitchFamily="18" charset="0"/>
                        <a:cs typeface="Courier New" panose="02070309020205020404" pitchFamily="49" charset="0"/>
                      </a:endParaRP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NMBU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2294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DC2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Sneha Das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UTU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167238"/>
                  </a:ext>
                </a:extLst>
              </a:tr>
              <a:tr h="185838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DC3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en-NO" sz="1100">
                        <a:effectLst/>
                        <a:latin typeface="Garamond" panose="02020404030301010803" pitchFamily="18" charset="0"/>
                        <a:cs typeface="Courier New" panose="02070309020205020404" pitchFamily="49" charset="0"/>
                      </a:endParaRP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10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CNAG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895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DC4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Adedamola Godwin </a:t>
                      </a:r>
                      <a:r>
                        <a:rPr lang="en-GB" sz="1100" b="0" dirty="0" err="1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Daodu</a:t>
                      </a:r>
                      <a:endParaRPr lang="en-GB" sz="1100" b="0" dirty="0">
                        <a:effectLst/>
                        <a:latin typeface="Garamond" panose="02020404030301010803" pitchFamily="18" charset="0"/>
                        <a:cs typeface="Courier New" panose="02070309020205020404" pitchFamily="49" charset="0"/>
                      </a:endParaRP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KUL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524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DC5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Lucas Padilha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UCPH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8329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DC6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en-NO" sz="11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Garamond" panose="02020404030301010803" pitchFamily="18" charset="0"/>
                        <a:cs typeface="Courier New" panose="02070309020205020404" pitchFamily="49" charset="0"/>
                      </a:endParaRP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10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ATL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779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DC7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Elsa Brenner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UCPH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21212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DC8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Emmanuel Okoli Odah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NMBU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3267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DC9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Katerina Katirtzoglou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NMBU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692721"/>
                  </a:ext>
                </a:extLst>
              </a:tr>
              <a:tr h="56480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DC10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Joao Paulo </a:t>
                      </a:r>
                      <a:r>
                        <a:rPr lang="en-GB" sz="1100" b="0" dirty="0" err="1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Cassucci</a:t>
                      </a: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 dos Santos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GB" sz="1100" b="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UTU</a:t>
                      </a:r>
                    </a:p>
                  </a:txBody>
                  <a:tcPr marL="0" marR="0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8001330"/>
                  </a:ext>
                </a:extLst>
              </a:tr>
              <a:tr h="185838"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100" b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DC11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en-NO" sz="1100" dirty="0">
                        <a:effectLst/>
                        <a:latin typeface="Garamond" panose="02020404030301010803" pitchFamily="18" charset="0"/>
                        <a:cs typeface="Courier New" panose="02070309020205020404" pitchFamily="49" charset="0"/>
                      </a:endParaRP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NO" sz="1100" dirty="0">
                          <a:effectLst/>
                          <a:latin typeface="Garamond" panose="02020404030301010803" pitchFamily="18" charset="0"/>
                          <a:cs typeface="Courier New" panose="02070309020205020404" pitchFamily="49" charset="0"/>
                        </a:rPr>
                        <a:t>UB</a:t>
                      </a:r>
                    </a:p>
                  </a:txBody>
                  <a:tcPr marL="16997" marR="16997" marT="11332" marB="11332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32379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4F4E6EE-BD8C-B57B-248E-AFD5FBE37FCC}"/>
              </a:ext>
            </a:extLst>
          </p:cNvPr>
          <p:cNvSpPr txBox="1"/>
          <p:nvPr/>
        </p:nvSpPr>
        <p:spPr>
          <a:xfrm>
            <a:off x="5039833" y="1050112"/>
            <a:ext cx="1275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i="0" u="none" strike="noStrike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Gareth Difford</a:t>
            </a:r>
          </a:p>
          <a:p>
            <a:r>
              <a:rPr lang="en-GB" sz="900" dirty="0">
                <a:latin typeface="Garamond" panose="02020404030301010803" pitchFamily="18" charset="0"/>
              </a:rPr>
              <a:t>Sabina </a:t>
            </a:r>
            <a:r>
              <a:rPr lang="en-GB" sz="900" dirty="0" err="1">
                <a:latin typeface="Garamond" panose="02020404030301010803" pitchFamily="18" charset="0"/>
              </a:rPr>
              <a:t>Leanti</a:t>
            </a:r>
            <a:r>
              <a:rPr lang="en-GB" sz="900" dirty="0">
                <a:latin typeface="Garamond" panose="02020404030301010803" pitchFamily="18" charset="0"/>
              </a:rPr>
              <a:t> La Rosa</a:t>
            </a:r>
            <a:endParaRPr lang="en-NO" sz="900" dirty="0">
              <a:latin typeface="Garamond" panose="020204040303010108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631E1-3320-5644-44C5-DFD8C0279C48}"/>
              </a:ext>
            </a:extLst>
          </p:cNvPr>
          <p:cNvSpPr txBox="1"/>
          <p:nvPr/>
        </p:nvSpPr>
        <p:spPr>
          <a:xfrm>
            <a:off x="5688858" y="363935"/>
            <a:ext cx="3251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C00000"/>
                </a:solidFill>
                <a:latin typeface="Garamond" panose="02020404030301010803" pitchFamily="18" charset="0"/>
              </a:rPr>
              <a:t>PI: field, role, mobility</a:t>
            </a:r>
          </a:p>
          <a:p>
            <a:r>
              <a:rPr lang="en-NO" b="1" dirty="0">
                <a:solidFill>
                  <a:srgbClr val="C00000"/>
                </a:solidFill>
                <a:latin typeface="Garamond" panose="02020404030301010803" pitchFamily="18" charset="0"/>
              </a:rPr>
              <a:t>PhD-student: education, country, hobby</a:t>
            </a:r>
          </a:p>
        </p:txBody>
      </p:sp>
    </p:spTree>
    <p:extLst>
      <p:ext uri="{BB962C8B-B14F-4D97-AF65-F5344CB8AC3E}">
        <p14:creationId xmlns:p14="http://schemas.microsoft.com/office/powerpoint/2010/main" val="382430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8740</TotalTime>
  <Words>2004</Words>
  <Application>Microsoft Macintosh PowerPoint</Application>
  <PresentationFormat>On-screen Show (16:9)</PresentationFormat>
  <Paragraphs>751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Courier New</vt:lpstr>
      <vt:lpstr>Lexend</vt:lpstr>
      <vt:lpstr>Garamond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Torgeir R Hvidsten</cp:lastModifiedBy>
  <cp:revision>16</cp:revision>
  <dcterms:modified xsi:type="dcterms:W3CDTF">2025-05-05T12:32:15Z</dcterms:modified>
</cp:coreProperties>
</file>